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412" r:id="rId2"/>
    <p:sldId id="488" r:id="rId3"/>
    <p:sldId id="489" r:id="rId4"/>
    <p:sldId id="540" r:id="rId5"/>
    <p:sldId id="499" r:id="rId6"/>
    <p:sldId id="500" r:id="rId7"/>
    <p:sldId id="431" r:id="rId8"/>
    <p:sldId id="498" r:id="rId9"/>
    <p:sldId id="508" r:id="rId10"/>
    <p:sldId id="501" r:id="rId11"/>
    <p:sldId id="466" r:id="rId12"/>
    <p:sldId id="502" r:id="rId13"/>
    <p:sldId id="443" r:id="rId14"/>
    <p:sldId id="535" r:id="rId15"/>
    <p:sldId id="536" r:id="rId16"/>
    <p:sldId id="537" r:id="rId17"/>
    <p:sldId id="538" r:id="rId18"/>
    <p:sldId id="539" r:id="rId19"/>
    <p:sldId id="473" r:id="rId20"/>
    <p:sldId id="496" r:id="rId21"/>
    <p:sldId id="474" r:id="rId22"/>
    <p:sldId id="497" r:id="rId23"/>
    <p:sldId id="270" r:id="rId24"/>
    <p:sldId id="271" r:id="rId25"/>
    <p:sldId id="291" r:id="rId26"/>
    <p:sldId id="403" r:id="rId27"/>
    <p:sldId id="462" r:id="rId28"/>
    <p:sldId id="463" r:id="rId29"/>
    <p:sldId id="464" r:id="rId30"/>
    <p:sldId id="504" r:id="rId31"/>
    <p:sldId id="494" r:id="rId32"/>
    <p:sldId id="495" r:id="rId33"/>
    <p:sldId id="503" r:id="rId34"/>
    <p:sldId id="505" r:id="rId35"/>
    <p:sldId id="467" r:id="rId36"/>
    <p:sldId id="433" r:id="rId37"/>
    <p:sldId id="434" r:id="rId38"/>
    <p:sldId id="506" r:id="rId39"/>
    <p:sldId id="507" r:id="rId40"/>
    <p:sldId id="437" r:id="rId41"/>
    <p:sldId id="429" r:id="rId42"/>
    <p:sldId id="481" r:id="rId43"/>
    <p:sldId id="442" r:id="rId44"/>
    <p:sldId id="380" r:id="rId45"/>
    <p:sldId id="482" r:id="rId46"/>
    <p:sldId id="415" r:id="rId47"/>
    <p:sldId id="509" r:id="rId48"/>
    <p:sldId id="524" r:id="rId49"/>
    <p:sldId id="510" r:id="rId50"/>
    <p:sldId id="511" r:id="rId51"/>
    <p:sldId id="512" r:id="rId52"/>
    <p:sldId id="513" r:id="rId53"/>
    <p:sldId id="525" r:id="rId54"/>
    <p:sldId id="515" r:id="rId55"/>
    <p:sldId id="519" r:id="rId56"/>
    <p:sldId id="516" r:id="rId57"/>
    <p:sldId id="517" r:id="rId58"/>
    <p:sldId id="518" r:id="rId59"/>
    <p:sldId id="520" r:id="rId60"/>
    <p:sldId id="521" r:id="rId61"/>
    <p:sldId id="522" r:id="rId62"/>
    <p:sldId id="523" r:id="rId63"/>
    <p:sldId id="533" r:id="rId64"/>
    <p:sldId id="532" r:id="rId65"/>
    <p:sldId id="526" r:id="rId66"/>
    <p:sldId id="527" r:id="rId67"/>
    <p:sldId id="528" r:id="rId68"/>
    <p:sldId id="530" r:id="rId69"/>
    <p:sldId id="534" r:id="rId70"/>
    <p:sldId id="531" r:id="rId71"/>
    <p:sldId id="470" r:id="rId72"/>
  </p:sldIdLst>
  <p:sldSz cx="9144000" cy="5143500" type="screen16x9"/>
  <p:notesSz cx="6858000" cy="9144000"/>
  <p:defaultTextStyle>
    <a:defPPr>
      <a:defRPr lang="en-US"/>
    </a:defPPr>
    <a:lvl1pPr marL="0" algn="l" defTabSz="6855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794" algn="l" defTabSz="6855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596" algn="l" defTabSz="6855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394" algn="l" defTabSz="6855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192" algn="l" defTabSz="6855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3995" algn="l" defTabSz="6855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6787" algn="l" defTabSz="6855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580" algn="l" defTabSz="6855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374" algn="l" defTabSz="6855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90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18"/>
    <p:restoredTop sz="93541"/>
  </p:normalViewPr>
  <p:slideViewPr>
    <p:cSldViewPr snapToGrid="0" snapToObjects="1">
      <p:cViewPr varScale="1">
        <p:scale>
          <a:sx n="149" d="100"/>
          <a:sy n="149" d="100"/>
        </p:scale>
        <p:origin x="28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7B979-C52C-0048-BDE0-2EA80B3FCE30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3CF88-28D5-1A45-98DB-1072CF7A9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61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794" indent="0" algn="ctr">
              <a:buNone/>
              <a:defRPr sz="1500"/>
            </a:lvl2pPr>
            <a:lvl3pPr marL="685596" indent="0" algn="ctr">
              <a:buNone/>
              <a:defRPr sz="1400"/>
            </a:lvl3pPr>
            <a:lvl4pPr marL="1028394" indent="0" algn="ctr">
              <a:buNone/>
              <a:defRPr sz="1200"/>
            </a:lvl4pPr>
            <a:lvl5pPr marL="1371192" indent="0" algn="ctr">
              <a:buNone/>
              <a:defRPr sz="1200"/>
            </a:lvl5pPr>
            <a:lvl6pPr marL="1713995" indent="0" algn="ctr">
              <a:buNone/>
              <a:defRPr sz="1200"/>
            </a:lvl6pPr>
            <a:lvl7pPr marL="2056787" indent="0" algn="ctr">
              <a:buNone/>
              <a:defRPr sz="1200"/>
            </a:lvl7pPr>
            <a:lvl8pPr marL="2399580" indent="0" algn="ctr">
              <a:buNone/>
              <a:defRPr sz="1200"/>
            </a:lvl8pPr>
            <a:lvl9pPr marL="274237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56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56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16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7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5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3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1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39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7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5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3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3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794" indent="0">
              <a:buNone/>
              <a:defRPr sz="1500" b="1"/>
            </a:lvl2pPr>
            <a:lvl3pPr marL="685596" indent="0">
              <a:buNone/>
              <a:defRPr sz="1400" b="1"/>
            </a:lvl3pPr>
            <a:lvl4pPr marL="1028394" indent="0">
              <a:buNone/>
              <a:defRPr sz="1200" b="1"/>
            </a:lvl4pPr>
            <a:lvl5pPr marL="1371192" indent="0">
              <a:buNone/>
              <a:defRPr sz="1200" b="1"/>
            </a:lvl5pPr>
            <a:lvl6pPr marL="1713995" indent="0">
              <a:buNone/>
              <a:defRPr sz="1200" b="1"/>
            </a:lvl6pPr>
            <a:lvl7pPr marL="2056787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794" indent="0">
              <a:buNone/>
              <a:defRPr sz="1500" b="1"/>
            </a:lvl2pPr>
            <a:lvl3pPr marL="685596" indent="0">
              <a:buNone/>
              <a:defRPr sz="1400" b="1"/>
            </a:lvl3pPr>
            <a:lvl4pPr marL="1028394" indent="0">
              <a:buNone/>
              <a:defRPr sz="1200" b="1"/>
            </a:lvl4pPr>
            <a:lvl5pPr marL="1371192" indent="0">
              <a:buNone/>
              <a:defRPr sz="1200" b="1"/>
            </a:lvl5pPr>
            <a:lvl6pPr marL="1713995" indent="0">
              <a:buNone/>
              <a:defRPr sz="1200" b="1"/>
            </a:lvl6pPr>
            <a:lvl7pPr marL="2056787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9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05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8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94" indent="0">
              <a:buNone/>
              <a:defRPr sz="1100"/>
            </a:lvl2pPr>
            <a:lvl3pPr marL="685596" indent="0">
              <a:buNone/>
              <a:defRPr sz="900"/>
            </a:lvl3pPr>
            <a:lvl4pPr marL="1028394" indent="0">
              <a:buNone/>
              <a:defRPr sz="800"/>
            </a:lvl4pPr>
            <a:lvl5pPr marL="1371192" indent="0">
              <a:buNone/>
              <a:defRPr sz="800"/>
            </a:lvl5pPr>
            <a:lvl6pPr marL="1713995" indent="0">
              <a:buNone/>
              <a:defRPr sz="800"/>
            </a:lvl6pPr>
            <a:lvl7pPr marL="2056787" indent="0">
              <a:buNone/>
              <a:defRPr sz="800"/>
            </a:lvl7pPr>
            <a:lvl8pPr marL="2399580" indent="0">
              <a:buNone/>
              <a:defRPr sz="800"/>
            </a:lvl8pPr>
            <a:lvl9pPr marL="2742374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8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794" indent="0">
              <a:buNone/>
              <a:defRPr sz="2100"/>
            </a:lvl2pPr>
            <a:lvl3pPr marL="685596" indent="0">
              <a:buNone/>
              <a:defRPr sz="1800"/>
            </a:lvl3pPr>
            <a:lvl4pPr marL="1028394" indent="0">
              <a:buNone/>
              <a:defRPr sz="1500"/>
            </a:lvl4pPr>
            <a:lvl5pPr marL="1371192" indent="0">
              <a:buNone/>
              <a:defRPr sz="1500"/>
            </a:lvl5pPr>
            <a:lvl6pPr marL="1713995" indent="0">
              <a:buNone/>
              <a:defRPr sz="1500"/>
            </a:lvl6pPr>
            <a:lvl7pPr marL="2056787" indent="0">
              <a:buNone/>
              <a:defRPr sz="1500"/>
            </a:lvl7pPr>
            <a:lvl8pPr marL="2399580" indent="0">
              <a:buNone/>
              <a:defRPr sz="1500"/>
            </a:lvl8pPr>
            <a:lvl9pPr marL="2742374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94" indent="0">
              <a:buNone/>
              <a:defRPr sz="1100"/>
            </a:lvl2pPr>
            <a:lvl3pPr marL="685596" indent="0">
              <a:buNone/>
              <a:defRPr sz="900"/>
            </a:lvl3pPr>
            <a:lvl4pPr marL="1028394" indent="0">
              <a:buNone/>
              <a:defRPr sz="800"/>
            </a:lvl4pPr>
            <a:lvl5pPr marL="1371192" indent="0">
              <a:buNone/>
              <a:defRPr sz="800"/>
            </a:lvl5pPr>
            <a:lvl6pPr marL="1713995" indent="0">
              <a:buNone/>
              <a:defRPr sz="800"/>
            </a:lvl6pPr>
            <a:lvl7pPr marL="2056787" indent="0">
              <a:buNone/>
              <a:defRPr sz="800"/>
            </a:lvl7pPr>
            <a:lvl8pPr marL="2399580" indent="0">
              <a:buNone/>
              <a:defRPr sz="800"/>
            </a:lvl8pPr>
            <a:lvl9pPr marL="2742374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8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62" tIns="34289" rIns="68562" bIns="3428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62" tIns="34289" rIns="68562" bIns="342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62" tIns="34289" rIns="68562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81C48-194A-C34F-A061-BBB4C9604B8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62" tIns="34289" rIns="68562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62" tIns="34289" rIns="68562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641B0-EE76-704A-866A-A0D56B0A3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3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59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02" indent="-171402" algn="l" defTabSz="685596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05" indent="-171402" algn="l" defTabSz="68559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997" indent="-171402" algn="l" defTabSz="68559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790" indent="-171402" algn="l" defTabSz="68559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584" indent="-171402" algn="l" defTabSz="68559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386" indent="-171402" algn="l" defTabSz="68559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184" indent="-171402" algn="l" defTabSz="68559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982" indent="-171402" algn="l" defTabSz="68559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785" indent="-171402" algn="l" defTabSz="68559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94" algn="l" defTabSz="6855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96" algn="l" defTabSz="6855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94" algn="l" defTabSz="6855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92" algn="l" defTabSz="6855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95" algn="l" defTabSz="6855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87" algn="l" defTabSz="6855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580" algn="l" defTabSz="6855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374" algn="l" defTabSz="6855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hasegenomics.github.io/2019/09/19/hic-alignment-and-qc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2.emf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emf"/><Relationship Id="rId5" Type="http://schemas.openxmlformats.org/officeDocument/2006/relationships/image" Target="../media/image44.png"/><Relationship Id="rId10" Type="http://schemas.openxmlformats.org/officeDocument/2006/relationships/image" Target="../media/image49.emf"/><Relationship Id="rId4" Type="http://schemas.openxmlformats.org/officeDocument/2006/relationships/image" Target="../media/image43.png"/><Relationship Id="rId9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phasegenomics.github.io/2019/09/19/hic-alignment-and-qc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phasegenomics.github.io/2019/09/19/hic-alignment-and-qc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phasegenomics/FALCON-Phase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asegenomics/juicebox_scripts" TargetMode="External"/><Relationship Id="rId2" Type="http://schemas.openxmlformats.org/officeDocument/2006/relationships/hyperlink" Target="https://github.com/aidenlab/Juicebox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phasegenomics.github.io/2019/09/19/hic-alignment-and-qc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denlab/Juicebox/wiki/Download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3-12 at 11.14.28 AM.png"/>
          <p:cNvPicPr>
            <a:picLocks noChangeAspect="1"/>
          </p:cNvPicPr>
          <p:nvPr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0"/>
            <a:ext cx="9143999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8496" y="1569926"/>
            <a:ext cx="7489255" cy="1977462"/>
          </a:xfrm>
          <a:prstGeom prst="rect">
            <a:avLst/>
          </a:prstGeom>
          <a:noFill/>
          <a:ln>
            <a:noFill/>
          </a:ln>
        </p:spPr>
        <p:txBody>
          <a:bodyPr wrap="none" lIns="68573" tIns="34289" rIns="68573" bIns="34289" rtlCol="0">
            <a:spAutoFit/>
          </a:bodyPr>
          <a:lstStyle/>
          <a:p>
            <a:pPr algn="ctr"/>
            <a:r>
              <a:rPr lang="en-US" sz="3200" dirty="0">
                <a:solidFill>
                  <a:srgbClr val="FF7F00"/>
                </a:solidFill>
                <a:effectLst>
                  <a:glow rad="990600">
                    <a:schemeClr val="bg1">
                      <a:alpha val="64000"/>
                    </a:schemeClr>
                  </a:glow>
                </a:effectLst>
                <a:latin typeface="Arial"/>
                <a:cs typeface="Arial"/>
              </a:rPr>
              <a:t>USING PROXIMITY TO FIX ASSEMBLY</a:t>
            </a:r>
          </a:p>
          <a:p>
            <a:pPr algn="ctr"/>
            <a:endParaRPr lang="en-US" sz="3200" dirty="0">
              <a:solidFill>
                <a:srgbClr val="FF7F00"/>
              </a:solidFill>
              <a:effectLst>
                <a:glow rad="990600">
                  <a:schemeClr val="bg1">
                    <a:alpha val="64000"/>
                  </a:schemeClr>
                </a:glow>
              </a:effectLst>
              <a:latin typeface="Arial"/>
              <a:cs typeface="Arial"/>
            </a:endParaRPr>
          </a:p>
          <a:p>
            <a:pPr algn="ctr"/>
            <a:r>
              <a:rPr lang="en-US" sz="2000" dirty="0">
                <a:latin typeface="Arial"/>
                <a:cs typeface="Arial"/>
              </a:rPr>
              <a:t>Shawn Sullivan</a:t>
            </a:r>
          </a:p>
          <a:p>
            <a:pPr algn="ctr"/>
            <a:r>
              <a:rPr lang="en-US" sz="2000" dirty="0">
                <a:latin typeface="Arial"/>
                <a:cs typeface="Arial"/>
              </a:rPr>
              <a:t>Phase Genomics, Inc.</a:t>
            </a:r>
          </a:p>
          <a:p>
            <a:pPr algn="ctr"/>
            <a:r>
              <a:rPr lang="en-US" sz="2000" dirty="0">
                <a:latin typeface="Arial"/>
                <a:cs typeface="Arial"/>
              </a:rPr>
              <a:t>Seattle, WA, USA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88061" y="4423201"/>
            <a:ext cx="2100572" cy="588236"/>
          </a:xfrm>
          <a:prstGeom prst="rect">
            <a:avLst/>
          </a:prstGeom>
          <a:noFill/>
        </p:spPr>
        <p:txBody>
          <a:bodyPr wrap="none" lIns="68573" tIns="34289" rIns="68573" bIns="3428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Web: </a:t>
            </a:r>
            <a:r>
              <a:rPr lang="en-US" dirty="0" err="1"/>
              <a:t>phasegenomics.com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Twitter: @</a:t>
            </a:r>
            <a:r>
              <a:rPr lang="en-US" dirty="0" err="1"/>
              <a:t>PhaseGenomics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55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212" y="119071"/>
            <a:ext cx="7003692" cy="99417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37546E"/>
                </a:solidFill>
                <a:latin typeface="Calibri"/>
                <a:cs typeface="Calibri"/>
              </a:rPr>
              <a:t>Proximity Ligation captures ultra-long genomic contiguity</a:t>
            </a:r>
          </a:p>
        </p:txBody>
      </p:sp>
      <p:pic>
        <p:nvPicPr>
          <p:cNvPr id="8" name="Picture 7" descr="Screen Shot 2019-04-24 at 12.10.37 P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7298" y="1366936"/>
            <a:ext cx="6458505" cy="16077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26516" y="3037677"/>
            <a:ext cx="6785192" cy="1643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 marL="342821" indent="-342821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solidFill>
                  <a:srgbClr val="37546E"/>
                </a:solidFill>
                <a:latin typeface="Montserrat"/>
                <a:cs typeface="Montserrat"/>
              </a:rPr>
              <a:t>Proximity in 3D is correlated with genomic distance</a:t>
            </a:r>
          </a:p>
          <a:p>
            <a:pPr marL="342821" indent="-342821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solidFill>
                  <a:srgbClr val="37546E"/>
                </a:solidFill>
                <a:latin typeface="Montserrat"/>
                <a:cs typeface="Montserrat"/>
              </a:rPr>
              <a:t>Can be used to: </a:t>
            </a:r>
          </a:p>
          <a:p>
            <a:pPr marL="685616" lvl="1" indent="-342821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solidFill>
                  <a:srgbClr val="37546E"/>
                </a:solidFill>
                <a:latin typeface="Montserrat"/>
                <a:cs typeface="Montserrat"/>
              </a:rPr>
              <a:t>Scaffold and phase a genome of any size</a:t>
            </a:r>
          </a:p>
          <a:p>
            <a:pPr marL="685616" lvl="1" indent="-342821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solidFill>
                  <a:srgbClr val="37546E"/>
                </a:solidFill>
                <a:latin typeface="Montserrat"/>
                <a:cs typeface="Montserrat"/>
              </a:rPr>
              <a:t>Find rearrangements</a:t>
            </a:r>
          </a:p>
        </p:txBody>
      </p:sp>
    </p:spTree>
    <p:extLst>
      <p:ext uri="{BB962C8B-B14F-4D97-AF65-F5344CB8AC3E}">
        <p14:creationId xmlns:p14="http://schemas.microsoft.com/office/powerpoint/2010/main" val="362072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41925" y="583775"/>
            <a:ext cx="7870664" cy="461665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400" b="1" dirty="0">
                <a:solidFill>
                  <a:srgbClr val="1F4E79"/>
                </a:solidFill>
              </a:rPr>
              <a:t>Using Hi-C to assemble chromosome-scale genome scaffolds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25703" y="3451907"/>
            <a:ext cx="8002624" cy="1063755"/>
            <a:chOff x="404175" y="4602548"/>
            <a:chExt cx="8002623" cy="1418342"/>
          </a:xfrm>
        </p:grpSpPr>
        <p:grpSp>
          <p:nvGrpSpPr>
            <p:cNvPr id="7" name="Group 6"/>
            <p:cNvGrpSpPr/>
            <p:nvPr/>
          </p:nvGrpSpPr>
          <p:grpSpPr>
            <a:xfrm>
              <a:off x="5028956" y="4644148"/>
              <a:ext cx="3377842" cy="1376742"/>
              <a:chOff x="4420181" y="4676651"/>
              <a:chExt cx="2938928" cy="137674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299366" y="5684061"/>
                <a:ext cx="205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Burton, </a:t>
                </a:r>
                <a:r>
                  <a:rPr lang="en-US" sz="1200" i="1" dirty="0"/>
                  <a:t>et al</a:t>
                </a:r>
                <a:r>
                  <a:rPr lang="en-US" sz="1200" dirty="0"/>
                  <a:t>. Nature Biotech, 2013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20181" y="4676651"/>
                <a:ext cx="2835926" cy="1074517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404175" y="4602548"/>
              <a:ext cx="4381720" cy="1210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u="sng" dirty="0"/>
                <a:t>Proximity-Guided Assembly</a:t>
              </a:r>
              <a:r>
                <a:rPr lang="en-US" sz="1600" dirty="0"/>
                <a:t>™ :</a:t>
              </a:r>
            </a:p>
            <a:p>
              <a:pPr marL="285722" indent="-285722">
                <a:buFont typeface="Arial"/>
                <a:buChar char="•"/>
              </a:pPr>
              <a:r>
                <a:rPr lang="en-US" sz="1600" dirty="0"/>
                <a:t>Clustering </a:t>
              </a:r>
              <a:r>
                <a:rPr lang="en-US" sz="1600" dirty="0" err="1"/>
                <a:t>contigs</a:t>
              </a:r>
              <a:r>
                <a:rPr lang="en-US" sz="1600" dirty="0"/>
                <a:t> into chromosome groups</a:t>
              </a:r>
            </a:p>
            <a:p>
              <a:pPr marL="285722" indent="-285722">
                <a:buFont typeface="Arial"/>
                <a:buChar char="•"/>
              </a:pPr>
              <a:r>
                <a:rPr lang="en-US" sz="1600" dirty="0"/>
                <a:t>Ordering and orienting the </a:t>
              </a:r>
              <a:r>
                <a:rPr lang="en-US" sz="1600" dirty="0" err="1"/>
                <a:t>contigs</a:t>
              </a:r>
              <a:r>
                <a:rPr lang="en-US" sz="1600" dirty="0"/>
                <a:t> in scaffolds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13" y="3191486"/>
            <a:ext cx="3930495" cy="159156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781" y="1263339"/>
            <a:ext cx="5293440" cy="156600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700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7109" y="4018114"/>
            <a:ext cx="3666384" cy="311621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dirty="0"/>
              <a:t>Contigs ≥90 kb in the human </a:t>
            </a:r>
            <a:r>
              <a:rPr lang="en-US" i="1" dirty="0"/>
              <a:t>de novo</a:t>
            </a:r>
            <a:r>
              <a:rPr lang="en-US" dirty="0"/>
              <a:t> assembly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582446" y="2545597"/>
            <a:ext cx="2194827" cy="311621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dirty="0"/>
              <a:t>Cluster derived by </a:t>
            </a:r>
            <a:r>
              <a:rPr lang="en-US" dirty="0" err="1"/>
              <a:t>Lachesis</a:t>
            </a:r>
            <a:endParaRPr lang="en-US" dirty="0"/>
          </a:p>
        </p:txBody>
      </p:sp>
      <p:pic>
        <p:nvPicPr>
          <p:cNvPr id="6" name="Picture 2" descr="C:\Users\jnburton\Dropbox\Shendure\2013-11-15 Research Report\human-clustering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85" y="1604544"/>
            <a:ext cx="3686439" cy="240367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7" name="Picture 4" descr="U:\public_html\a.group1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259" y="921259"/>
            <a:ext cx="1692000" cy="1692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 rot="16200000">
            <a:off x="5214117" y="1565217"/>
            <a:ext cx="1878508" cy="311621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dirty="0" err="1"/>
              <a:t>Lachesis</a:t>
            </a:r>
            <a:r>
              <a:rPr lang="en-US" dirty="0"/>
              <a:t> ordering (Mb)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907" y="2567887"/>
            <a:ext cx="2174661" cy="311621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dirty="0"/>
              <a:t>True position on chr1 (Mb)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9276" y="642165"/>
            <a:ext cx="2126834" cy="311621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dirty="0"/>
              <a:t>580 contigs in chr1 cluster</a:t>
            </a:r>
          </a:p>
        </p:txBody>
      </p:sp>
      <p:pic>
        <p:nvPicPr>
          <p:cNvPr id="11" name="Picture 5" descr="U:\public_html\a.group0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262" y="3094298"/>
            <a:ext cx="1692001" cy="158998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</p:pic>
      <p:sp>
        <p:nvSpPr>
          <p:cNvPr id="12" name="TextBox 11"/>
          <p:cNvSpPr txBox="1"/>
          <p:nvPr/>
        </p:nvSpPr>
        <p:spPr>
          <a:xfrm rot="16200000">
            <a:off x="5236398" y="3707605"/>
            <a:ext cx="1878508" cy="311621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dirty="0" err="1"/>
              <a:t>Lachesis</a:t>
            </a:r>
            <a:r>
              <a:rPr lang="en-US" dirty="0"/>
              <a:t> ordering (Mb)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9194" y="4610838"/>
            <a:ext cx="2174661" cy="311621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dirty="0"/>
              <a:t>True position on chr2 (Mb)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8951" y="2828414"/>
            <a:ext cx="2126834" cy="311621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dirty="0"/>
              <a:t>585 contigs in chr2 cluster</a:t>
            </a:r>
          </a:p>
        </p:txBody>
      </p:sp>
      <p:sp>
        <p:nvSpPr>
          <p:cNvPr id="15" name="Right Arrow 14"/>
          <p:cNvSpPr/>
          <p:nvPr/>
        </p:nvSpPr>
        <p:spPr>
          <a:xfrm rot="19239229">
            <a:off x="4816869" y="1872406"/>
            <a:ext cx="936694" cy="574262"/>
          </a:xfrm>
          <a:prstGeom prst="rightArrow">
            <a:avLst>
              <a:gd name="adj1" fmla="val 50000"/>
              <a:gd name="adj2" fmla="val 8054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2061768">
            <a:off x="4789992" y="3254749"/>
            <a:ext cx="936694" cy="574262"/>
          </a:xfrm>
          <a:prstGeom prst="rightArrow">
            <a:avLst>
              <a:gd name="adj1" fmla="val 50000"/>
              <a:gd name="adj2" fmla="val 80544"/>
            </a:avLst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9319319">
            <a:off x="4879706" y="1999206"/>
            <a:ext cx="647283" cy="400110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dirty="0"/>
              <a:t>chr1</a:t>
            </a:r>
          </a:p>
        </p:txBody>
      </p:sp>
      <p:sp>
        <p:nvSpPr>
          <p:cNvPr id="18" name="TextBox 17"/>
          <p:cNvSpPr txBox="1"/>
          <p:nvPr/>
        </p:nvSpPr>
        <p:spPr>
          <a:xfrm rot="2181890">
            <a:off x="4861313" y="3248964"/>
            <a:ext cx="647283" cy="400110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dirty="0"/>
              <a:t>chr2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36364" y="4894891"/>
            <a:ext cx="4896296" cy="276991"/>
          </a:xfrm>
          <a:prstGeom prst="rect">
            <a:avLst/>
          </a:prstGeom>
          <a:noFill/>
        </p:spPr>
        <p:txBody>
          <a:bodyPr wrap="square" lIns="91432" tIns="45716" rIns="91432" bIns="45716" rtlCol="0" anchor="b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</a:rPr>
              <a:t>Burton JN et al, </a:t>
            </a:r>
            <a:r>
              <a:rPr lang="en-US" sz="1200" i="1" dirty="0">
                <a:latin typeface="Calibri" panose="020F0502020204030204" pitchFamily="34" charset="0"/>
              </a:rPr>
              <a:t>Nature Biotech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b="1" dirty="0">
                <a:latin typeface="Calibri" panose="020F0502020204030204" pitchFamily="34" charset="0"/>
              </a:rPr>
              <a:t>31</a:t>
            </a:r>
            <a:r>
              <a:rPr lang="en-US" sz="1200" dirty="0">
                <a:latin typeface="Calibri" panose="020F0502020204030204" pitchFamily="34" charset="0"/>
              </a:rPr>
              <a:t>:1119 (2013)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8454" y="4489192"/>
            <a:ext cx="2925797" cy="530912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dirty="0">
                <a:solidFill>
                  <a:srgbClr val="F78B37"/>
                </a:solidFill>
              </a:rPr>
              <a:t>&gt;99.8% of </a:t>
            </a:r>
            <a:r>
              <a:rPr lang="en-US" dirty="0" err="1">
                <a:solidFill>
                  <a:srgbClr val="F78B37"/>
                </a:solidFill>
              </a:rPr>
              <a:t>contigs</a:t>
            </a:r>
            <a:r>
              <a:rPr lang="en-US" dirty="0">
                <a:solidFill>
                  <a:srgbClr val="F78B37"/>
                </a:solidFill>
              </a:rPr>
              <a:t> clustered correctly</a:t>
            </a:r>
          </a:p>
          <a:p>
            <a:r>
              <a:rPr lang="en-US" dirty="0">
                <a:solidFill>
                  <a:srgbClr val="F78B37"/>
                </a:solidFill>
              </a:rPr>
              <a:t>&gt;97% of </a:t>
            </a:r>
            <a:r>
              <a:rPr lang="en-US" dirty="0" err="1">
                <a:solidFill>
                  <a:srgbClr val="F78B37"/>
                </a:solidFill>
              </a:rPr>
              <a:t>contigs</a:t>
            </a:r>
            <a:r>
              <a:rPr lang="en-US" dirty="0">
                <a:solidFill>
                  <a:srgbClr val="F78B37"/>
                </a:solidFill>
              </a:rPr>
              <a:t> ordered correctly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0885" y="101821"/>
            <a:ext cx="5481474" cy="107721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3200" b="1" dirty="0">
                <a:solidFill>
                  <a:srgbClr val="1F4E79"/>
                </a:solidFill>
              </a:rPr>
              <a:t>Assembling the human genome using Hi-C</a:t>
            </a:r>
          </a:p>
        </p:txBody>
      </p:sp>
    </p:spTree>
    <p:extLst>
      <p:ext uri="{BB962C8B-B14F-4D97-AF65-F5344CB8AC3E}">
        <p14:creationId xmlns:p14="http://schemas.microsoft.com/office/powerpoint/2010/main" val="25820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9114" y="745364"/>
            <a:ext cx="3916452" cy="455855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Human (Burton </a:t>
            </a:r>
            <a:r>
              <a:rPr lang="en-US" i="1" dirty="0"/>
              <a:t>et al</a:t>
            </a:r>
            <a:r>
              <a:rPr lang="en-US" dirty="0"/>
              <a:t>. 2013 </a:t>
            </a:r>
            <a:r>
              <a:rPr lang="en-US" i="1" dirty="0"/>
              <a:t>Nature Biotech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Goat (</a:t>
            </a:r>
            <a:r>
              <a:rPr lang="en-US" dirty="0" err="1"/>
              <a:t>Bickhart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2017 </a:t>
            </a:r>
            <a:r>
              <a:rPr lang="en-US" i="1" dirty="0"/>
              <a:t>Nature Genetics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Stickleback (</a:t>
            </a:r>
            <a:r>
              <a:rPr lang="en-US" dirty="0" err="1"/>
              <a:t>Peichel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2017 </a:t>
            </a:r>
            <a:r>
              <a:rPr lang="en-US" i="1" dirty="0"/>
              <a:t>Heredity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Amaranth (Lightfoot </a:t>
            </a:r>
            <a:r>
              <a:rPr lang="en-US" i="1" dirty="0"/>
              <a:t>et al. </a:t>
            </a:r>
            <a:r>
              <a:rPr lang="en-US" dirty="0"/>
              <a:t>2017 </a:t>
            </a:r>
            <a:r>
              <a:rPr lang="en-US" i="1" dirty="0"/>
              <a:t>BMC Biology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Firefly (Fallon </a:t>
            </a:r>
            <a:r>
              <a:rPr lang="en-US" i="1" dirty="0"/>
              <a:t>et al. </a:t>
            </a:r>
            <a:r>
              <a:rPr lang="en-US" dirty="0"/>
              <a:t>2017 </a:t>
            </a:r>
            <a:r>
              <a:rPr lang="en-US" i="1" dirty="0" err="1"/>
              <a:t>BioRxiv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Black raspberry (</a:t>
            </a:r>
            <a:r>
              <a:rPr lang="en-US" dirty="0" err="1"/>
              <a:t>Jibran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2018 </a:t>
            </a:r>
            <a:r>
              <a:rPr lang="en-US" i="1" dirty="0"/>
              <a:t>Hort. Res.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Clownfish (Lehmann </a:t>
            </a:r>
            <a:r>
              <a:rPr lang="en-US" i="1" dirty="0"/>
              <a:t>et al. </a:t>
            </a:r>
            <a:r>
              <a:rPr lang="en-US" dirty="0"/>
              <a:t>2018</a:t>
            </a:r>
            <a:r>
              <a:rPr lang="en-US" i="1" dirty="0"/>
              <a:t> </a:t>
            </a:r>
            <a:r>
              <a:rPr lang="en-US" i="1" dirty="0" err="1"/>
              <a:t>BioRxiv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Sugar beet (Funk </a:t>
            </a:r>
            <a:r>
              <a:rPr lang="en-US" i="1" dirty="0"/>
              <a:t>et al. </a:t>
            </a:r>
            <a:r>
              <a:rPr lang="en-US" dirty="0"/>
              <a:t>2018 </a:t>
            </a:r>
            <a:r>
              <a:rPr lang="en-US" i="1" dirty="0"/>
              <a:t>Plant J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Malaria Mosquito (</a:t>
            </a:r>
            <a:r>
              <a:rPr lang="en-US" dirty="0" err="1"/>
              <a:t>Ghurye</a:t>
            </a:r>
            <a:r>
              <a:rPr lang="en-US" dirty="0"/>
              <a:t> et al. 2018 </a:t>
            </a:r>
            <a:r>
              <a:rPr lang="en-US" i="1" dirty="0" err="1"/>
              <a:t>BioRxiv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i="1" dirty="0"/>
              <a:t>Cannabis</a:t>
            </a:r>
            <a:r>
              <a:rPr lang="en-US" dirty="0"/>
              <a:t> (</a:t>
            </a:r>
            <a:r>
              <a:rPr lang="en-US" dirty="0" err="1"/>
              <a:t>McKernan</a:t>
            </a:r>
            <a:r>
              <a:rPr lang="en-US" dirty="0"/>
              <a:t> et al. 2018 </a:t>
            </a:r>
            <a:r>
              <a:rPr lang="en-US" i="1" dirty="0"/>
              <a:t>OSF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i="1" dirty="0"/>
              <a:t>Cannabis</a:t>
            </a:r>
            <a:r>
              <a:rPr lang="en-US" dirty="0"/>
              <a:t> (</a:t>
            </a:r>
            <a:r>
              <a:rPr lang="en-US" dirty="0" err="1"/>
              <a:t>Grassa</a:t>
            </a:r>
            <a:r>
              <a:rPr lang="en-US" dirty="0"/>
              <a:t> et al. 2018 </a:t>
            </a:r>
            <a:r>
              <a:rPr lang="en-US" dirty="0" err="1"/>
              <a:t>BioRxiv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i="1" dirty="0"/>
              <a:t>E. </a:t>
            </a:r>
            <a:r>
              <a:rPr lang="en-US" i="1" dirty="0" err="1"/>
              <a:t>festucae</a:t>
            </a:r>
            <a:r>
              <a:rPr lang="en-US" i="1" dirty="0"/>
              <a:t> </a:t>
            </a:r>
            <a:r>
              <a:rPr lang="en-US" dirty="0"/>
              <a:t>(Winter et al. 2018 </a:t>
            </a:r>
            <a:r>
              <a:rPr lang="en-US" i="1" dirty="0" err="1"/>
              <a:t>PLoS</a:t>
            </a:r>
            <a:r>
              <a:rPr lang="en-US" i="1" dirty="0"/>
              <a:t> Genetics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Honeybee (</a:t>
            </a:r>
            <a:r>
              <a:rPr lang="en-US" dirty="0" err="1"/>
              <a:t>Wallberg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2018 </a:t>
            </a:r>
            <a:r>
              <a:rPr lang="en-US" i="1" dirty="0" err="1"/>
              <a:t>BioRxiv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Aphid (Chen et al. 2018 </a:t>
            </a:r>
            <a:r>
              <a:rPr lang="en-US" i="1" dirty="0" err="1"/>
              <a:t>BioRxiv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i="1" dirty="0"/>
              <a:t>T. </a:t>
            </a:r>
            <a:r>
              <a:rPr lang="en-US" i="1" dirty="0" err="1"/>
              <a:t>inflatum</a:t>
            </a:r>
            <a:r>
              <a:rPr lang="en-US" dirty="0"/>
              <a:t> (</a:t>
            </a:r>
            <a:r>
              <a:rPr lang="en-US" dirty="0" err="1"/>
              <a:t>Olarte</a:t>
            </a:r>
            <a:r>
              <a:rPr lang="en-US" dirty="0"/>
              <a:t>, </a:t>
            </a:r>
            <a:r>
              <a:rPr lang="en-US" i="1" dirty="0"/>
              <a:t>et al</a:t>
            </a:r>
            <a:r>
              <a:rPr lang="en-US" dirty="0"/>
              <a:t>. 2019 </a:t>
            </a:r>
            <a:r>
              <a:rPr lang="en-US" i="1" dirty="0"/>
              <a:t>BMC Genomics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Bee mites (</a:t>
            </a:r>
            <a:r>
              <a:rPr lang="en-US" dirty="0" err="1"/>
              <a:t>Techer</a:t>
            </a:r>
            <a:r>
              <a:rPr lang="en-US" dirty="0"/>
              <a:t> et al. 2019 </a:t>
            </a:r>
            <a:r>
              <a:rPr lang="en-US" i="1" dirty="0" err="1"/>
              <a:t>BioRxiv</a:t>
            </a:r>
            <a:r>
              <a:rPr lang="en-US" dirty="0"/>
              <a:t>)</a:t>
            </a:r>
          </a:p>
          <a:p>
            <a:pPr marL="285736" indent="-285736">
              <a:lnSpc>
                <a:spcPct val="120000"/>
              </a:lnSpc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more from other labs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3468" y="3800"/>
            <a:ext cx="7547047" cy="954099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Hi-C becomes a routine tool in eukaryotic</a:t>
            </a:r>
          </a:p>
          <a:p>
            <a:r>
              <a:rPr lang="en-US" sz="2800" b="1" dirty="0">
                <a:solidFill>
                  <a:srgbClr val="1F4E79"/>
                </a:solidFill>
              </a:rPr>
              <a:t>genome assembly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048" y="623727"/>
            <a:ext cx="3668467" cy="3227188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3" name="Picture 2" descr="Screen Shot 2019-02-28 at 12.36.15 A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734" y="2650732"/>
            <a:ext cx="3794125" cy="240036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09497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2771" y="1740780"/>
            <a:ext cx="6998458" cy="830970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pPr algn="ctr"/>
            <a:r>
              <a:rPr lang="en-US" sz="4800" b="1" dirty="0">
                <a:solidFill>
                  <a:srgbClr val="1F4E79"/>
                </a:solidFill>
              </a:rPr>
              <a:t>Time To Get Into It</a:t>
            </a:r>
          </a:p>
        </p:txBody>
      </p:sp>
    </p:spTree>
    <p:extLst>
      <p:ext uri="{BB962C8B-B14F-4D97-AF65-F5344CB8AC3E}">
        <p14:creationId xmlns:p14="http://schemas.microsoft.com/office/powerpoint/2010/main" val="2753542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Hands-On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Basic Scaffolding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Generate contigs/intermediate scaffolds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Align Hi-C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QC Hi-C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(optional) Phase contigs with Hi-C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Scaffold with Hi-C (one phase at a time)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Correct scaffolds (one phase at a time)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(optional) Re-phase scaffolds with Hi-C</a:t>
            </a:r>
          </a:p>
        </p:txBody>
      </p:sp>
    </p:spTree>
    <p:extLst>
      <p:ext uri="{BB962C8B-B14F-4D97-AF65-F5344CB8AC3E}">
        <p14:creationId xmlns:p14="http://schemas.microsoft.com/office/powerpoint/2010/main" val="358645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Hands-On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Basic Scaffolding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Generate contigs/intermediate scaffolds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Align Hi-C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QC Hi-C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(optional) Phase contigs with Hi-C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Scaffold with Hi-C (one phase at a time)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Correct scaffolds (one phase at a time)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(optional) Re-phase scaffolds with Hi-C</a:t>
            </a:r>
          </a:p>
        </p:txBody>
      </p:sp>
    </p:spTree>
    <p:extLst>
      <p:ext uri="{BB962C8B-B14F-4D97-AF65-F5344CB8AC3E}">
        <p14:creationId xmlns:p14="http://schemas.microsoft.com/office/powerpoint/2010/main" val="3532451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Hands-On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369596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2. Align Hi-C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892790"/>
            <a:ext cx="8171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Install:</a:t>
            </a: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BWA: </a:t>
            </a:r>
            <a:r>
              <a:rPr lang="en-US" dirty="0">
                <a:latin typeface="Courier" pitchFamily="2" charset="0"/>
              </a:rPr>
              <a:t>module load bwa/0.7.17</a:t>
            </a: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SAMtools</a:t>
            </a:r>
            <a:r>
              <a:rPr lang="en-US" sz="2400" dirty="0"/>
              <a:t>: </a:t>
            </a:r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samtools</a:t>
            </a:r>
            <a:endParaRPr lang="en-US" sz="2400" dirty="0">
              <a:latin typeface="Courier" pitchFamily="2" charset="0"/>
            </a:endParaRP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samblaster</a:t>
            </a:r>
            <a:r>
              <a:rPr lang="en-US" sz="2400" dirty="0"/>
              <a:t>: </a:t>
            </a:r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samblaster</a:t>
            </a:r>
            <a:endParaRPr lang="en-US" sz="2400" dirty="0">
              <a:latin typeface="Courie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Follow steps at </a:t>
            </a:r>
            <a:r>
              <a:rPr lang="en-US" dirty="0">
                <a:hlinkClick r:id="rId2"/>
              </a:rPr>
              <a:t>https://phasegenomics.github.io/2019/09/19/hic-alignment-and-qc.html</a:t>
            </a:r>
            <a:endParaRPr lang="en-US" sz="2400" dirty="0"/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FASTA is already indexed (</a:t>
            </a:r>
            <a:r>
              <a:rPr lang="en-US" dirty="0" err="1">
                <a:latin typeface="Courier" pitchFamily="2" charset="0"/>
              </a:rPr>
              <a:t>bwtsw</a:t>
            </a:r>
            <a:r>
              <a:rPr lang="en-US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16 CPUs in BWA-MEM (allocate that many in SLURM, 16GB RAM and 2-hour time limit)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Write BAM to your home directory (or another easy to access location)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Data: </a:t>
            </a:r>
            <a:r>
              <a:rPr lang="en-US" dirty="0">
                <a:latin typeface="Courier" pitchFamily="2" charset="0"/>
              </a:rPr>
              <a:t>/share/workshop/</a:t>
            </a:r>
            <a:r>
              <a:rPr lang="en-US" dirty="0" err="1">
                <a:latin typeface="Courier" pitchFamily="2" charset="0"/>
              </a:rPr>
              <a:t>genome_assembly</a:t>
            </a:r>
            <a:r>
              <a:rPr lang="en-US" dirty="0">
                <a:latin typeface="Courier" pitchFamily="2" charset="0"/>
              </a:rPr>
              <a:t>/phase_genomics_2020_data_fungus/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616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2771" y="1740780"/>
            <a:ext cx="6998458" cy="156963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pPr algn="ctr"/>
            <a:r>
              <a:rPr lang="en-US" sz="4800" b="1" dirty="0">
                <a:solidFill>
                  <a:srgbClr val="1F4E79"/>
                </a:solidFill>
              </a:rPr>
              <a:t>More Theory While We Wait</a:t>
            </a:r>
          </a:p>
        </p:txBody>
      </p:sp>
    </p:spTree>
    <p:extLst>
      <p:ext uri="{BB962C8B-B14F-4D97-AF65-F5344CB8AC3E}">
        <p14:creationId xmlns:p14="http://schemas.microsoft.com/office/powerpoint/2010/main" val="2490949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18" y="1335295"/>
            <a:ext cx="4245533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4632" y="4143988"/>
            <a:ext cx="1029368" cy="999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6238" y="4773522"/>
            <a:ext cx="6657587" cy="311621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dirty="0" err="1"/>
              <a:t>Kronenberg</a:t>
            </a:r>
            <a:r>
              <a:rPr lang="en-US" dirty="0"/>
              <a:t>, </a:t>
            </a:r>
            <a:r>
              <a:rPr lang="en-US" i="1" dirty="0"/>
              <a:t>et. al</a:t>
            </a:r>
            <a:r>
              <a:rPr lang="en-US" dirty="0"/>
              <a:t>., </a:t>
            </a:r>
            <a:r>
              <a:rPr lang="en-US" i="1" dirty="0" err="1"/>
              <a:t>BioRxiv</a:t>
            </a:r>
            <a:r>
              <a:rPr lang="en-US" dirty="0"/>
              <a:t> 2018; In collaboration with Sarah </a:t>
            </a:r>
            <a:r>
              <a:rPr lang="en-US" dirty="0" err="1"/>
              <a:t>Kingan</a:t>
            </a:r>
            <a:r>
              <a:rPr lang="en-US" dirty="0"/>
              <a:t>, Pacific Biosciences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508" y="133984"/>
            <a:ext cx="7390388" cy="966410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1F4E79"/>
                </a:solidFill>
                <a:latin typeface="Calibri (body)"/>
                <a:cs typeface="Calibri (body)"/>
              </a:rPr>
              <a:t>FALCON-Phase: Combining SMRT and Hi-C data to generate fully phased genome assemblies.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73" y="1335292"/>
            <a:ext cx="3157108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4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3-12 at 11.14.28 AM.png"/>
          <p:cNvPicPr>
            <a:picLocks noChangeAspect="1"/>
          </p:cNvPicPr>
          <p:nvPr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0"/>
            <a:ext cx="9143999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9768" y="2096992"/>
            <a:ext cx="5866716" cy="684801"/>
          </a:xfrm>
          <a:prstGeom prst="rect">
            <a:avLst/>
          </a:prstGeom>
          <a:noFill/>
          <a:ln>
            <a:noFill/>
          </a:ln>
        </p:spPr>
        <p:txBody>
          <a:bodyPr wrap="none" lIns="68573" tIns="34289" rIns="68573" bIns="34289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7F00"/>
                </a:solidFill>
                <a:effectLst>
                  <a:glow rad="990600">
                    <a:schemeClr val="bg1">
                      <a:alpha val="64000"/>
                    </a:schemeClr>
                  </a:glow>
                </a:effectLst>
                <a:latin typeface="Arial"/>
                <a:cs typeface="Arial"/>
              </a:rPr>
              <a:t>Long-Read Sequencing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88061" y="4423201"/>
            <a:ext cx="2100572" cy="588236"/>
          </a:xfrm>
          <a:prstGeom prst="rect">
            <a:avLst/>
          </a:prstGeom>
          <a:noFill/>
        </p:spPr>
        <p:txBody>
          <a:bodyPr wrap="none" lIns="68573" tIns="34289" rIns="68573" bIns="3428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Web: </a:t>
            </a:r>
            <a:r>
              <a:rPr lang="en-US" dirty="0" err="1"/>
              <a:t>phasegenomics.com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Twitter: @</a:t>
            </a:r>
            <a:r>
              <a:rPr lang="en-US" dirty="0" err="1"/>
              <a:t>PhaseGenomics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40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9-17 at 10.38.0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097" y="673235"/>
            <a:ext cx="5568904" cy="1744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 descr="Screen Shot 2019-11-11 at 7.53.04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549" y="2796733"/>
            <a:ext cx="6255234" cy="1679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8081" y="1021597"/>
            <a:ext cx="1127173" cy="1094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628" y="3208841"/>
            <a:ext cx="960784" cy="96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1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10-11 at 11.14.4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188" y="2403569"/>
            <a:ext cx="5537162" cy="215599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 descr="Screen Shot 2018-10-11 at 11.25.19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86" y="1248859"/>
            <a:ext cx="7751370" cy="86593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89508" y="133984"/>
            <a:ext cx="7390388" cy="966410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1F4E79"/>
                </a:solidFill>
                <a:latin typeface="Calibri (body)"/>
                <a:cs typeface="Calibri (body)"/>
              </a:rPr>
              <a:t>Assembling the highest quality and contiguity human genome to date</a:t>
            </a:r>
          </a:p>
        </p:txBody>
      </p:sp>
      <p:pic>
        <p:nvPicPr>
          <p:cNvPr id="7" name="Picture 6" descr="Screen Shot 2018-10-12 at 2.03.59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233" y="2329252"/>
            <a:ext cx="2523602" cy="23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20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8687" y="3557069"/>
            <a:ext cx="6455568" cy="1458261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marL="342857" indent="-342857">
              <a:lnSpc>
                <a:spcPct val="110000"/>
              </a:lnSpc>
              <a:buFont typeface="Arial"/>
              <a:buChar char="•"/>
            </a:pPr>
            <a:r>
              <a:rPr lang="en-US" sz="2000" dirty="0"/>
              <a:t>Cannot tell which sequences belong to which organism</a:t>
            </a:r>
          </a:p>
          <a:p>
            <a:pPr marL="342857" indent="-342857">
              <a:lnSpc>
                <a:spcPct val="110000"/>
              </a:lnSpc>
              <a:buFont typeface="Arial"/>
              <a:buChar char="•"/>
            </a:pPr>
            <a:r>
              <a:rPr lang="en-US" sz="2000" dirty="0"/>
              <a:t>Binning methods are inaccurate, hard to reproduce</a:t>
            </a:r>
          </a:p>
          <a:p>
            <a:pPr marL="342857" indent="-342857">
              <a:lnSpc>
                <a:spcPct val="110000"/>
              </a:lnSpc>
              <a:buFont typeface="Arial"/>
              <a:buChar char="•"/>
            </a:pPr>
            <a:r>
              <a:rPr lang="en-US" sz="2000" dirty="0"/>
              <a:t>No way to track plasmids / viruses / antibiotic resistance</a:t>
            </a:r>
          </a:p>
          <a:p>
            <a:pPr marL="342857" indent="-342857">
              <a:lnSpc>
                <a:spcPct val="110000"/>
              </a:lnSpc>
              <a:buFont typeface="Arial"/>
              <a:buChar char="•"/>
            </a:pPr>
            <a:r>
              <a:rPr lang="en-US" sz="2000" dirty="0"/>
              <a:t>Missing lots of organisms that are not in databases </a:t>
            </a:r>
          </a:p>
        </p:txBody>
      </p:sp>
      <p:pic>
        <p:nvPicPr>
          <p:cNvPr id="5" name="Picture 4" descr="SlidePositioning_3c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665" y="-311044"/>
            <a:ext cx="6019726" cy="45189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478" y="63759"/>
            <a:ext cx="7789333" cy="58477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en-US" sz="3200" b="1" dirty="0">
                <a:solidFill>
                  <a:srgbClr val="1F4E79"/>
                </a:solidFill>
              </a:rPr>
              <a:t>The problem with shotgun metagenomics</a:t>
            </a:r>
          </a:p>
        </p:txBody>
      </p:sp>
    </p:spTree>
    <p:extLst>
      <p:ext uri="{BB962C8B-B14F-4D97-AF65-F5344CB8AC3E}">
        <p14:creationId xmlns:p14="http://schemas.microsoft.com/office/powerpoint/2010/main" val="2573685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90000" y="417237"/>
            <a:ext cx="7541937" cy="954107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en-US" sz="2800" b="1" dirty="0">
                <a:solidFill>
                  <a:srgbClr val="1F4E79"/>
                </a:solidFill>
              </a:rPr>
              <a:t>Any sequences that interact by Proximity must have originated from the same cell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671" y="2926231"/>
            <a:ext cx="5864033" cy="183387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495" y="1449028"/>
            <a:ext cx="3491478" cy="1567417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137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lidePositioning_1d.png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8803" y="518431"/>
            <a:ext cx="5093208" cy="3302072"/>
          </a:xfrm>
          <a:prstGeom prst="rect">
            <a:avLst/>
          </a:prstGeom>
          <a:ln>
            <a:noFill/>
            <a:prstDash val="dot"/>
          </a:ln>
        </p:spPr>
      </p:pic>
      <p:pic>
        <p:nvPicPr>
          <p:cNvPr id="21" name="Picture 20" descr="SlidePositioning_1d.png"/>
          <p:cNvPicPr>
            <a:picLocks noChangeAspect="1"/>
          </p:cNvPicPr>
          <p:nvPr/>
        </p:nvPicPr>
        <p:blipFill rotWithShape="1">
          <a:blip r:embed="rId3" cstate="screen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5957"/>
                    </a14:imgEffect>
                    <a14:imgEffect>
                      <a14:saturation sat="400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0688" y="3820504"/>
            <a:ext cx="4653422" cy="667232"/>
          </a:xfrm>
          <a:prstGeom prst="rect">
            <a:avLst/>
          </a:prstGeom>
          <a:ln>
            <a:noFill/>
            <a:prstDash val="dot"/>
          </a:ln>
        </p:spPr>
      </p:pic>
      <p:sp>
        <p:nvSpPr>
          <p:cNvPr id="22" name="TextBox 21"/>
          <p:cNvSpPr txBox="1"/>
          <p:nvPr/>
        </p:nvSpPr>
        <p:spPr>
          <a:xfrm>
            <a:off x="796434" y="3399489"/>
            <a:ext cx="2315536" cy="403954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sz="2000" dirty="0"/>
              <a:t>Shotgun sequencing</a:t>
            </a:r>
          </a:p>
        </p:txBody>
      </p:sp>
    </p:spTree>
    <p:extLst>
      <p:ext uri="{BB962C8B-B14F-4D97-AF65-F5344CB8AC3E}">
        <p14:creationId xmlns:p14="http://schemas.microsoft.com/office/powerpoint/2010/main" val="2780353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439266" y="3987072"/>
            <a:ext cx="983961" cy="34290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453318" y="3921381"/>
            <a:ext cx="457200" cy="34290"/>
          </a:xfrm>
          <a:prstGeom prst="roundRect">
            <a:avLst>
              <a:gd name="adj" fmla="val 50000"/>
            </a:avLst>
          </a:prstGeom>
          <a:solidFill>
            <a:srgbClr val="008E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064529" y="4052103"/>
            <a:ext cx="781653" cy="34290"/>
          </a:xfrm>
          <a:prstGeom prst="roundRect">
            <a:avLst>
              <a:gd name="adj" fmla="val 50000"/>
            </a:avLst>
          </a:prstGeom>
          <a:solidFill>
            <a:srgbClr val="4883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591664" y="4084962"/>
            <a:ext cx="572524" cy="34289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744064" y="4199262"/>
            <a:ext cx="304800" cy="34289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544044" y="4306639"/>
            <a:ext cx="714187" cy="34289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536732" y="3891398"/>
            <a:ext cx="627456" cy="34290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332346" y="4013797"/>
            <a:ext cx="753098" cy="34289"/>
          </a:xfrm>
          <a:prstGeom prst="roundRect">
            <a:avLst>
              <a:gd name="adj" fmla="val 50000"/>
            </a:avLst>
          </a:prstGeom>
          <a:solidFill>
            <a:srgbClr val="008E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561857" y="4117148"/>
            <a:ext cx="304800" cy="34289"/>
          </a:xfrm>
          <a:prstGeom prst="roundRect">
            <a:avLst>
              <a:gd name="adj" fmla="val 50000"/>
            </a:avLst>
          </a:prstGeom>
          <a:solidFill>
            <a:srgbClr val="008E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4532674" y="4214304"/>
            <a:ext cx="376843" cy="34289"/>
          </a:xfrm>
          <a:prstGeom prst="roundRect">
            <a:avLst>
              <a:gd name="adj" fmla="val 50000"/>
            </a:avLst>
          </a:prstGeom>
          <a:solidFill>
            <a:srgbClr val="008E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413180" y="4303796"/>
            <a:ext cx="597574" cy="34290"/>
          </a:xfrm>
          <a:prstGeom prst="roundRect">
            <a:avLst>
              <a:gd name="adj" fmla="val 50000"/>
            </a:avLst>
          </a:prstGeom>
          <a:solidFill>
            <a:srgbClr val="008E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198473" y="4140489"/>
            <a:ext cx="539193" cy="34289"/>
          </a:xfrm>
          <a:prstGeom prst="roundRect">
            <a:avLst>
              <a:gd name="adj" fmla="val 50000"/>
            </a:avLst>
          </a:prstGeom>
          <a:solidFill>
            <a:srgbClr val="4883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6091859" y="4221807"/>
            <a:ext cx="747435" cy="34289"/>
          </a:xfrm>
          <a:prstGeom prst="roundRect">
            <a:avLst>
              <a:gd name="adj" fmla="val 50000"/>
            </a:avLst>
          </a:prstGeom>
          <a:solidFill>
            <a:srgbClr val="4883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091458" y="4308797"/>
            <a:ext cx="716136" cy="34290"/>
          </a:xfrm>
          <a:prstGeom prst="roundRect">
            <a:avLst>
              <a:gd name="adj" fmla="val 50000"/>
            </a:avLst>
          </a:prstGeom>
          <a:solidFill>
            <a:srgbClr val="4883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6226167" y="4391633"/>
            <a:ext cx="473557" cy="34290"/>
          </a:xfrm>
          <a:prstGeom prst="roundRect">
            <a:avLst>
              <a:gd name="adj" fmla="val 50000"/>
            </a:avLst>
          </a:prstGeom>
          <a:solidFill>
            <a:srgbClr val="4883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642757" y="4397580"/>
            <a:ext cx="457200" cy="36466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439266" y="4479865"/>
            <a:ext cx="983961" cy="34290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4202543" y="4397764"/>
            <a:ext cx="1004642" cy="34289"/>
          </a:xfrm>
          <a:prstGeom prst="roundRect">
            <a:avLst>
              <a:gd name="adj" fmla="val 50000"/>
            </a:avLst>
          </a:prstGeom>
          <a:solidFill>
            <a:srgbClr val="008E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4434198" y="4489261"/>
            <a:ext cx="597574" cy="34290"/>
          </a:xfrm>
          <a:prstGeom prst="roundRect">
            <a:avLst>
              <a:gd name="adj" fmla="val 50000"/>
            </a:avLst>
          </a:prstGeom>
          <a:solidFill>
            <a:srgbClr val="008E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6150449" y="4484509"/>
            <a:ext cx="635261" cy="34290"/>
          </a:xfrm>
          <a:prstGeom prst="roundRect">
            <a:avLst>
              <a:gd name="adj" fmla="val 50000"/>
            </a:avLst>
          </a:prstGeom>
          <a:solidFill>
            <a:srgbClr val="4883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946101" y="3959701"/>
            <a:ext cx="983961" cy="34290"/>
          </a:xfrm>
          <a:prstGeom prst="roundRect">
            <a:avLst>
              <a:gd name="adj" fmla="val 50000"/>
            </a:avLst>
          </a:prstGeom>
          <a:solidFill>
            <a:srgbClr val="4883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1915718" y="518431"/>
            <a:ext cx="5103143" cy="3302072"/>
            <a:chOff x="1530225" y="518431"/>
            <a:chExt cx="6648824" cy="3302072"/>
          </a:xfrm>
        </p:grpSpPr>
        <p:pic>
          <p:nvPicPr>
            <p:cNvPr id="50" name="Picture 49" descr="SlidePositioning_1d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30225" y="518431"/>
              <a:ext cx="6648824" cy="3302072"/>
            </a:xfrm>
            <a:prstGeom prst="rect">
              <a:avLst/>
            </a:prstGeom>
            <a:ln>
              <a:noFill/>
              <a:prstDash val="dot"/>
            </a:ln>
          </p:spPr>
        </p:pic>
        <p:grpSp>
          <p:nvGrpSpPr>
            <p:cNvPr id="51" name="Group 50"/>
            <p:cNvGrpSpPr/>
            <p:nvPr/>
          </p:nvGrpSpPr>
          <p:grpSpPr>
            <a:xfrm>
              <a:off x="3266978" y="2259380"/>
              <a:ext cx="4216221" cy="671258"/>
              <a:chOff x="3081454" y="3140927"/>
              <a:chExt cx="4216221" cy="895011"/>
            </a:xfrm>
          </p:grpSpPr>
          <p:sp>
            <p:nvSpPr>
              <p:cNvPr id="52" name="Freeform 51"/>
              <p:cNvSpPr/>
              <p:nvPr/>
            </p:nvSpPr>
            <p:spPr>
              <a:xfrm>
                <a:off x="7028826" y="3511373"/>
                <a:ext cx="268849" cy="213213"/>
              </a:xfrm>
              <a:custGeom>
                <a:avLst/>
                <a:gdLst>
                  <a:gd name="connsiteX0" fmla="*/ 0 w 268849"/>
                  <a:gd name="connsiteY0" fmla="*/ 0 h 278780"/>
                  <a:gd name="connsiteX1" fmla="*/ 254000 w 268849"/>
                  <a:gd name="connsiteY1" fmla="*/ 49561 h 278780"/>
                  <a:gd name="connsiteX2" fmla="*/ 216829 w 268849"/>
                  <a:gd name="connsiteY2" fmla="*/ 278780 h 27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849" h="278780">
                    <a:moveTo>
                      <a:pt x="0" y="0"/>
                    </a:moveTo>
                    <a:cubicBezTo>
                      <a:pt x="108931" y="1549"/>
                      <a:pt x="217862" y="3098"/>
                      <a:pt x="254000" y="49561"/>
                    </a:cubicBezTo>
                    <a:cubicBezTo>
                      <a:pt x="290138" y="96024"/>
                      <a:pt x="253483" y="187402"/>
                      <a:pt x="216829" y="27878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5351227" y="3462574"/>
                <a:ext cx="268849" cy="278780"/>
              </a:xfrm>
              <a:custGeom>
                <a:avLst/>
                <a:gdLst>
                  <a:gd name="connsiteX0" fmla="*/ 0 w 268849"/>
                  <a:gd name="connsiteY0" fmla="*/ 0 h 278780"/>
                  <a:gd name="connsiteX1" fmla="*/ 254000 w 268849"/>
                  <a:gd name="connsiteY1" fmla="*/ 49561 h 278780"/>
                  <a:gd name="connsiteX2" fmla="*/ 216829 w 268849"/>
                  <a:gd name="connsiteY2" fmla="*/ 278780 h 27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849" h="278780">
                    <a:moveTo>
                      <a:pt x="0" y="0"/>
                    </a:moveTo>
                    <a:cubicBezTo>
                      <a:pt x="108931" y="1549"/>
                      <a:pt x="217862" y="3098"/>
                      <a:pt x="254000" y="49561"/>
                    </a:cubicBezTo>
                    <a:cubicBezTo>
                      <a:pt x="290138" y="96024"/>
                      <a:pt x="253483" y="187402"/>
                      <a:pt x="216829" y="27878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4944947" y="3640873"/>
                <a:ext cx="172224" cy="278780"/>
              </a:xfrm>
              <a:custGeom>
                <a:avLst/>
                <a:gdLst>
                  <a:gd name="connsiteX0" fmla="*/ 0 w 268849"/>
                  <a:gd name="connsiteY0" fmla="*/ 0 h 278780"/>
                  <a:gd name="connsiteX1" fmla="*/ 254000 w 268849"/>
                  <a:gd name="connsiteY1" fmla="*/ 49561 h 278780"/>
                  <a:gd name="connsiteX2" fmla="*/ 216829 w 268849"/>
                  <a:gd name="connsiteY2" fmla="*/ 278780 h 27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849" h="278780">
                    <a:moveTo>
                      <a:pt x="0" y="0"/>
                    </a:moveTo>
                    <a:cubicBezTo>
                      <a:pt x="108931" y="1549"/>
                      <a:pt x="217862" y="3098"/>
                      <a:pt x="254000" y="49561"/>
                    </a:cubicBezTo>
                    <a:cubicBezTo>
                      <a:pt x="290138" y="96024"/>
                      <a:pt x="253483" y="187402"/>
                      <a:pt x="216829" y="27878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54"/>
              <p:cNvSpPr/>
              <p:nvPr/>
            </p:nvSpPr>
            <p:spPr>
              <a:xfrm rot="20747583">
                <a:off x="6634656" y="3658838"/>
                <a:ext cx="172224" cy="278780"/>
              </a:xfrm>
              <a:custGeom>
                <a:avLst/>
                <a:gdLst>
                  <a:gd name="connsiteX0" fmla="*/ 0 w 268849"/>
                  <a:gd name="connsiteY0" fmla="*/ 0 h 278780"/>
                  <a:gd name="connsiteX1" fmla="*/ 254000 w 268849"/>
                  <a:gd name="connsiteY1" fmla="*/ 49561 h 278780"/>
                  <a:gd name="connsiteX2" fmla="*/ 216829 w 268849"/>
                  <a:gd name="connsiteY2" fmla="*/ 278780 h 27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849" h="278780">
                    <a:moveTo>
                      <a:pt x="0" y="0"/>
                    </a:moveTo>
                    <a:cubicBezTo>
                      <a:pt x="108931" y="1549"/>
                      <a:pt x="217862" y="3098"/>
                      <a:pt x="254000" y="49561"/>
                    </a:cubicBezTo>
                    <a:cubicBezTo>
                      <a:pt x="290138" y="96024"/>
                      <a:pt x="253483" y="187402"/>
                      <a:pt x="216829" y="27878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 rot="6841664">
                <a:off x="5012008" y="3275693"/>
                <a:ext cx="172224" cy="253517"/>
              </a:xfrm>
              <a:custGeom>
                <a:avLst/>
                <a:gdLst>
                  <a:gd name="connsiteX0" fmla="*/ 0 w 268849"/>
                  <a:gd name="connsiteY0" fmla="*/ 0 h 278780"/>
                  <a:gd name="connsiteX1" fmla="*/ 254000 w 268849"/>
                  <a:gd name="connsiteY1" fmla="*/ 49561 h 278780"/>
                  <a:gd name="connsiteX2" fmla="*/ 216829 w 268849"/>
                  <a:gd name="connsiteY2" fmla="*/ 278780 h 27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849" h="278780">
                    <a:moveTo>
                      <a:pt x="0" y="0"/>
                    </a:moveTo>
                    <a:cubicBezTo>
                      <a:pt x="108931" y="1549"/>
                      <a:pt x="217862" y="3098"/>
                      <a:pt x="254000" y="49561"/>
                    </a:cubicBezTo>
                    <a:cubicBezTo>
                      <a:pt x="290138" y="96024"/>
                      <a:pt x="253483" y="187402"/>
                      <a:pt x="216829" y="27878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6"/>
              <p:cNvSpPr/>
              <p:nvPr/>
            </p:nvSpPr>
            <p:spPr>
              <a:xfrm rot="6672920">
                <a:off x="6690180" y="3265029"/>
                <a:ext cx="172224" cy="278780"/>
              </a:xfrm>
              <a:custGeom>
                <a:avLst/>
                <a:gdLst>
                  <a:gd name="connsiteX0" fmla="*/ 0 w 268849"/>
                  <a:gd name="connsiteY0" fmla="*/ 0 h 278780"/>
                  <a:gd name="connsiteX1" fmla="*/ 254000 w 268849"/>
                  <a:gd name="connsiteY1" fmla="*/ 49561 h 278780"/>
                  <a:gd name="connsiteX2" fmla="*/ 216829 w 268849"/>
                  <a:gd name="connsiteY2" fmla="*/ 278780 h 27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849" h="278780">
                    <a:moveTo>
                      <a:pt x="0" y="0"/>
                    </a:moveTo>
                    <a:cubicBezTo>
                      <a:pt x="108931" y="1549"/>
                      <a:pt x="217862" y="3098"/>
                      <a:pt x="254000" y="49561"/>
                    </a:cubicBezTo>
                    <a:cubicBezTo>
                      <a:pt x="290138" y="96024"/>
                      <a:pt x="253483" y="187402"/>
                      <a:pt x="216829" y="27878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3549804" y="3140927"/>
                <a:ext cx="371708" cy="8815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flipV="1">
                <a:off x="3081454" y="3459538"/>
                <a:ext cx="65668" cy="2643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/>
              <p:cNvSpPr/>
              <p:nvPr/>
            </p:nvSpPr>
            <p:spPr>
              <a:xfrm>
                <a:off x="4008244" y="3667512"/>
                <a:ext cx="123903" cy="229220"/>
              </a:xfrm>
              <a:custGeom>
                <a:avLst/>
                <a:gdLst>
                  <a:gd name="connsiteX0" fmla="*/ 0 w 179677"/>
                  <a:gd name="connsiteY0" fmla="*/ 0 h 229220"/>
                  <a:gd name="connsiteX1" fmla="*/ 179659 w 179677"/>
                  <a:gd name="connsiteY1" fmla="*/ 99122 h 229220"/>
                  <a:gd name="connsiteX2" fmla="*/ 12391 w 179677"/>
                  <a:gd name="connsiteY2" fmla="*/ 229220 h 22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677" h="229220">
                    <a:moveTo>
                      <a:pt x="0" y="0"/>
                    </a:moveTo>
                    <a:cubicBezTo>
                      <a:pt x="88797" y="30459"/>
                      <a:pt x="177594" y="60919"/>
                      <a:pt x="179659" y="99122"/>
                    </a:cubicBezTo>
                    <a:cubicBezTo>
                      <a:pt x="181724" y="137325"/>
                      <a:pt x="12391" y="229220"/>
                      <a:pt x="12391" y="22922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/>
              <p:cNvSpPr/>
              <p:nvPr/>
            </p:nvSpPr>
            <p:spPr>
              <a:xfrm rot="11080647">
                <a:off x="3395148" y="3277483"/>
                <a:ext cx="123903" cy="229220"/>
              </a:xfrm>
              <a:custGeom>
                <a:avLst/>
                <a:gdLst>
                  <a:gd name="connsiteX0" fmla="*/ 0 w 179677"/>
                  <a:gd name="connsiteY0" fmla="*/ 0 h 229220"/>
                  <a:gd name="connsiteX1" fmla="*/ 179659 w 179677"/>
                  <a:gd name="connsiteY1" fmla="*/ 99122 h 229220"/>
                  <a:gd name="connsiteX2" fmla="*/ 12391 w 179677"/>
                  <a:gd name="connsiteY2" fmla="*/ 229220 h 22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677" h="229220">
                    <a:moveTo>
                      <a:pt x="0" y="0"/>
                    </a:moveTo>
                    <a:cubicBezTo>
                      <a:pt x="88797" y="30459"/>
                      <a:pt x="177594" y="60919"/>
                      <a:pt x="179659" y="99122"/>
                    </a:cubicBezTo>
                    <a:cubicBezTo>
                      <a:pt x="181724" y="137325"/>
                      <a:pt x="12391" y="229220"/>
                      <a:pt x="12391" y="22922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 rot="11080647">
                <a:off x="3714571" y="3580724"/>
                <a:ext cx="123903" cy="178772"/>
              </a:xfrm>
              <a:custGeom>
                <a:avLst/>
                <a:gdLst>
                  <a:gd name="connsiteX0" fmla="*/ 0 w 179677"/>
                  <a:gd name="connsiteY0" fmla="*/ 0 h 229220"/>
                  <a:gd name="connsiteX1" fmla="*/ 179659 w 179677"/>
                  <a:gd name="connsiteY1" fmla="*/ 99122 h 229220"/>
                  <a:gd name="connsiteX2" fmla="*/ 12391 w 179677"/>
                  <a:gd name="connsiteY2" fmla="*/ 229220 h 22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677" h="229220">
                    <a:moveTo>
                      <a:pt x="0" y="0"/>
                    </a:moveTo>
                    <a:cubicBezTo>
                      <a:pt x="88797" y="30459"/>
                      <a:pt x="177594" y="60919"/>
                      <a:pt x="179659" y="99122"/>
                    </a:cubicBezTo>
                    <a:cubicBezTo>
                      <a:pt x="181724" y="137325"/>
                      <a:pt x="12391" y="229220"/>
                      <a:pt x="12391" y="22922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/>
              <p:cNvSpPr/>
              <p:nvPr/>
            </p:nvSpPr>
            <p:spPr>
              <a:xfrm rot="5400000">
                <a:off x="3405644" y="3845792"/>
                <a:ext cx="123903" cy="256390"/>
              </a:xfrm>
              <a:custGeom>
                <a:avLst/>
                <a:gdLst>
                  <a:gd name="connsiteX0" fmla="*/ 0 w 179677"/>
                  <a:gd name="connsiteY0" fmla="*/ 0 h 229220"/>
                  <a:gd name="connsiteX1" fmla="*/ 179659 w 179677"/>
                  <a:gd name="connsiteY1" fmla="*/ 99122 h 229220"/>
                  <a:gd name="connsiteX2" fmla="*/ 12391 w 179677"/>
                  <a:gd name="connsiteY2" fmla="*/ 229220 h 22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677" h="229220">
                    <a:moveTo>
                      <a:pt x="0" y="0"/>
                    </a:moveTo>
                    <a:cubicBezTo>
                      <a:pt x="88797" y="30459"/>
                      <a:pt x="177594" y="60919"/>
                      <a:pt x="179659" y="99122"/>
                    </a:cubicBezTo>
                    <a:cubicBezTo>
                      <a:pt x="181724" y="137325"/>
                      <a:pt x="12391" y="229220"/>
                      <a:pt x="12391" y="22922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2964215" y="221033"/>
            <a:ext cx="3606657" cy="71557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000" dirty="0"/>
              <a:t>Proximity ligation chemically links DNA inside the same cells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6100" y="951000"/>
            <a:ext cx="177852" cy="1027044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48493" y="3377075"/>
            <a:ext cx="3606657" cy="71557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000" dirty="0"/>
              <a:t>Connects </a:t>
            </a:r>
            <a:r>
              <a:rPr lang="en-US" sz="2000" dirty="0" err="1"/>
              <a:t>metagenome</a:t>
            </a:r>
            <a:r>
              <a:rPr lang="en-US" sz="2000" dirty="0"/>
              <a:t> sequences </a:t>
            </a:r>
          </a:p>
        </p:txBody>
      </p:sp>
    </p:spTree>
    <p:extLst>
      <p:ext uri="{BB962C8B-B14F-4D97-AF65-F5344CB8AC3E}">
        <p14:creationId xmlns:p14="http://schemas.microsoft.com/office/powerpoint/2010/main" val="562785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994" y="846306"/>
            <a:ext cx="3668676" cy="1469983"/>
          </a:xfrm>
          <a:prstGeom prst="rect">
            <a:avLst/>
          </a:prstGeom>
          <a:ln>
            <a:solidFill>
              <a:srgbClr val="193C65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995" y="2381489"/>
            <a:ext cx="3668676" cy="1226310"/>
          </a:xfrm>
          <a:prstGeom prst="rect">
            <a:avLst/>
          </a:prstGeom>
          <a:ln>
            <a:solidFill>
              <a:srgbClr val="193C65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004" y="3694137"/>
            <a:ext cx="3668677" cy="1140684"/>
          </a:xfrm>
          <a:prstGeom prst="rect">
            <a:avLst/>
          </a:prstGeom>
          <a:ln>
            <a:solidFill>
              <a:srgbClr val="193C65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3575" y="258725"/>
            <a:ext cx="4443093" cy="456661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500" b="1" u="sng" dirty="0">
                <a:solidFill>
                  <a:srgbClr val="1F4E79"/>
                </a:solidFill>
              </a:rPr>
              <a:t>Proximity-Guided </a:t>
            </a:r>
            <a:r>
              <a:rPr lang="en-US" sz="2500" b="1" u="sng" dirty="0" err="1">
                <a:solidFill>
                  <a:srgbClr val="1F4E79"/>
                </a:solidFill>
              </a:rPr>
              <a:t>Metagenome</a:t>
            </a:r>
            <a:r>
              <a:rPr lang="en-US" sz="2500" b="1" u="sng" dirty="0">
                <a:solidFill>
                  <a:srgbClr val="1F4E79"/>
                </a:solidFill>
              </a:rPr>
              <a:t> Assembly (</a:t>
            </a:r>
            <a:r>
              <a:rPr lang="en-US" sz="2500" b="1" u="sng" dirty="0" err="1">
                <a:solidFill>
                  <a:srgbClr val="1F4E79"/>
                </a:solidFill>
              </a:rPr>
              <a:t>ProxiMeta</a:t>
            </a:r>
            <a:r>
              <a:rPr lang="en-US" sz="2500" b="1" u="sng" dirty="0">
                <a:solidFill>
                  <a:srgbClr val="1F4E79"/>
                </a:solidFill>
              </a:rPr>
              <a:t>™)</a:t>
            </a:r>
          </a:p>
          <a:p>
            <a:pPr algn="ctr">
              <a:spcAft>
                <a:spcPts val="600"/>
              </a:spcAft>
            </a:pPr>
            <a:endParaRPr lang="en-US" sz="2400" dirty="0">
              <a:solidFill>
                <a:srgbClr val="1F4E79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1F4E79"/>
                </a:solidFill>
              </a:rPr>
              <a:t>Crosslink intact cells to capture intra-cellular interactions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1F4E79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1F4E79"/>
                </a:solidFill>
              </a:rPr>
              <a:t>Isolate and sequence </a:t>
            </a:r>
            <a:r>
              <a:rPr lang="en-US" sz="2000" dirty="0" err="1">
                <a:solidFill>
                  <a:srgbClr val="1F4E79"/>
                </a:solidFill>
              </a:rPr>
              <a:t>crosslinked</a:t>
            </a:r>
            <a:r>
              <a:rPr lang="en-US" sz="2000" dirty="0">
                <a:solidFill>
                  <a:srgbClr val="1F4E79"/>
                </a:solidFill>
              </a:rPr>
              <a:t> junctions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1F4E79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1F4E79"/>
                </a:solidFill>
              </a:rPr>
              <a:t>Use proximity connections to </a:t>
            </a:r>
            <a:r>
              <a:rPr lang="en-US" sz="2000" dirty="0" err="1">
                <a:solidFill>
                  <a:srgbClr val="1F4E79"/>
                </a:solidFill>
              </a:rPr>
              <a:t>deconvolute</a:t>
            </a:r>
            <a:r>
              <a:rPr lang="en-US" sz="2000" dirty="0">
                <a:solidFill>
                  <a:srgbClr val="1F4E79"/>
                </a:solidFill>
              </a:rPr>
              <a:t> </a:t>
            </a:r>
            <a:r>
              <a:rPr lang="en-US" sz="2000" dirty="0" err="1">
                <a:solidFill>
                  <a:srgbClr val="1F4E79"/>
                </a:solidFill>
              </a:rPr>
              <a:t>metagenome</a:t>
            </a:r>
            <a:endParaRPr lang="en-US" sz="2000" dirty="0">
              <a:solidFill>
                <a:srgbClr val="1F4E79"/>
              </a:solidFill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173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502" y="1357972"/>
            <a:ext cx="3226358" cy="3231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502" y="1357974"/>
            <a:ext cx="3226358" cy="3231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30860" y="4831887"/>
            <a:ext cx="3313144" cy="311621"/>
          </a:xfrm>
          <a:prstGeom prst="rect">
            <a:avLst/>
          </a:prstGeom>
          <a:noFill/>
        </p:spPr>
        <p:txBody>
          <a:bodyPr wrap="square" lIns="91426" tIns="45713" rIns="91426" bIns="45713" rtlCol="0" anchor="b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</a:rPr>
              <a:t>Burton JN, Liachko I </a:t>
            </a:r>
            <a:r>
              <a:rPr lang="en-US" i="1" dirty="0">
                <a:latin typeface="Calibri" panose="020F0502020204030204" pitchFamily="34" charset="0"/>
              </a:rPr>
              <a:t>et al</a:t>
            </a:r>
            <a:r>
              <a:rPr lang="en-US" dirty="0">
                <a:latin typeface="Calibri" panose="020F0502020204030204" pitchFamily="34" charset="0"/>
              </a:rPr>
              <a:t>, G3 (2014)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0656" y="507950"/>
            <a:ext cx="7605526" cy="830997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4E79"/>
                </a:solidFill>
              </a:rPr>
              <a:t>Reference-quality pro- and </a:t>
            </a:r>
            <a:r>
              <a:rPr lang="en-US" sz="2400" b="1" dirty="0" err="1">
                <a:solidFill>
                  <a:srgbClr val="1F4E79"/>
                </a:solidFill>
              </a:rPr>
              <a:t>eu</a:t>
            </a:r>
            <a:r>
              <a:rPr lang="en-US" sz="2400" b="1" dirty="0">
                <a:solidFill>
                  <a:srgbClr val="1F4E79"/>
                </a:solidFill>
              </a:rPr>
              <a:t>- </a:t>
            </a:r>
            <a:r>
              <a:rPr lang="en-US" sz="2400" b="1" dirty="0" err="1">
                <a:solidFill>
                  <a:srgbClr val="1F4E79"/>
                </a:solidFill>
              </a:rPr>
              <a:t>karyotic</a:t>
            </a:r>
            <a:r>
              <a:rPr lang="en-US" sz="2400" b="1" dirty="0">
                <a:solidFill>
                  <a:srgbClr val="1F4E79"/>
                </a:solidFill>
              </a:rPr>
              <a:t> genomes from mixed populations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64212" y="2695672"/>
            <a:ext cx="2701764" cy="1340630"/>
          </a:xfrm>
        </p:spPr>
        <p:txBody>
          <a:bodyPr>
            <a:normAutofit fontScale="92500" lnSpcReduction="20000"/>
          </a:bodyPr>
          <a:lstStyle/>
          <a:p>
            <a:pPr marL="18287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/>
              <a:t>Draft assembly:</a:t>
            </a:r>
          </a:p>
          <a:p>
            <a:pPr marL="18287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/>
              <a:t>Size = 135.2 </a:t>
            </a:r>
            <a:r>
              <a:rPr lang="en-US" sz="2000" dirty="0" err="1"/>
              <a:t>Mbp</a:t>
            </a:r>
            <a:endParaRPr lang="en-US" sz="2000" dirty="0"/>
          </a:p>
          <a:p>
            <a:pPr marL="18287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err="1"/>
              <a:t>Contig</a:t>
            </a:r>
            <a:r>
              <a:rPr lang="en-US" sz="2000" dirty="0"/>
              <a:t> N50 = 17.3 Kb</a:t>
            </a:r>
          </a:p>
          <a:p>
            <a:pPr marL="18287" indent="0">
              <a:lnSpc>
                <a:spcPct val="120000"/>
              </a:lnSpc>
              <a:buNone/>
            </a:pPr>
            <a:r>
              <a:rPr lang="en-US" sz="2000" b="1" dirty="0"/>
              <a:t>Error rate &lt;1%</a:t>
            </a:r>
          </a:p>
          <a:p>
            <a:pPr marL="383984" lvl="1" indent="0">
              <a:lnSpc>
                <a:spcPct val="120000"/>
              </a:lnSpc>
              <a:buNone/>
            </a:pPr>
            <a:endParaRPr lang="en-US" sz="2000" dirty="0"/>
          </a:p>
          <a:p>
            <a:pPr marL="2258171" lvl="7" indent="0">
              <a:lnSpc>
                <a:spcPct val="12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41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247707" y="4831887"/>
            <a:ext cx="4896296" cy="311621"/>
          </a:xfrm>
          <a:prstGeom prst="rect">
            <a:avLst/>
          </a:prstGeom>
          <a:noFill/>
        </p:spPr>
        <p:txBody>
          <a:bodyPr wrap="square" lIns="91426" tIns="45713" rIns="91426" bIns="45713" rtlCol="0" anchor="b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</a:rPr>
              <a:t>Burton JN, Liachko I </a:t>
            </a:r>
            <a:r>
              <a:rPr lang="en-US" i="1" dirty="0">
                <a:latin typeface="Calibri" panose="020F0502020204030204" pitchFamily="34" charset="0"/>
              </a:rPr>
              <a:t>et al</a:t>
            </a:r>
            <a:r>
              <a:rPr lang="en-US" dirty="0">
                <a:latin typeface="Calibri" panose="020F0502020204030204" pitchFamily="34" charset="0"/>
              </a:rPr>
              <a:t>, G3 (2014)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499" y="1357974"/>
            <a:ext cx="3227832" cy="32311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0656" y="507950"/>
            <a:ext cx="7605526" cy="830997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4E79"/>
                </a:solidFill>
              </a:rPr>
              <a:t>Reference-quality pro- and </a:t>
            </a:r>
            <a:r>
              <a:rPr lang="en-US" sz="2400" b="1" dirty="0" err="1">
                <a:solidFill>
                  <a:srgbClr val="1F4E79"/>
                </a:solidFill>
              </a:rPr>
              <a:t>eu</a:t>
            </a:r>
            <a:r>
              <a:rPr lang="en-US" sz="2400" b="1" dirty="0">
                <a:solidFill>
                  <a:srgbClr val="1F4E79"/>
                </a:solidFill>
              </a:rPr>
              <a:t>- </a:t>
            </a:r>
            <a:r>
              <a:rPr lang="en-US" sz="2400" b="1" dirty="0" err="1">
                <a:solidFill>
                  <a:srgbClr val="1F4E79"/>
                </a:solidFill>
              </a:rPr>
              <a:t>karyotic</a:t>
            </a:r>
            <a:r>
              <a:rPr lang="en-US" sz="2400" b="1" dirty="0">
                <a:solidFill>
                  <a:srgbClr val="1F4E79"/>
                </a:solidFill>
              </a:rPr>
              <a:t> genomes from mixed populations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457583" y="2346400"/>
            <a:ext cx="2695513" cy="1523353"/>
            <a:chOff x="5965185" y="3128525"/>
            <a:chExt cx="2695513" cy="2031137"/>
          </a:xfrm>
        </p:grpSpPr>
        <p:pic>
          <p:nvPicPr>
            <p:cNvPr id="5" name="Picture 3" descr="U:\public_html\HiC_heatmap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923715" y="3128525"/>
              <a:ext cx="1736983" cy="203113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A0EDC"/>
              </a:solidFill>
            </a:ln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6099044" y="3128525"/>
              <a:ext cx="824671" cy="1152154"/>
            </a:xfrm>
            <a:prstGeom prst="line">
              <a:avLst/>
            </a:prstGeom>
            <a:ln w="38100">
              <a:solidFill>
                <a:srgbClr val="BA0ED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965185" y="5159662"/>
              <a:ext cx="958530" cy="0"/>
            </a:xfrm>
            <a:prstGeom prst="line">
              <a:avLst/>
            </a:prstGeom>
            <a:ln w="38100">
              <a:solidFill>
                <a:srgbClr val="BA0ED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240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4779" y="167679"/>
            <a:ext cx="5679369" cy="95410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800" b="1" dirty="0">
                <a:solidFill>
                  <a:srgbClr val="376092"/>
                </a:solidFill>
              </a:rPr>
              <a:t>3D modeling of genomes directly from mixed populations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6376" y="1270791"/>
            <a:ext cx="2416610" cy="403954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i="1" dirty="0" err="1"/>
              <a:t>Kluyveromyces</a:t>
            </a:r>
            <a:r>
              <a:rPr lang="en-US" sz="2000" i="1" dirty="0"/>
              <a:t> </a:t>
            </a:r>
            <a:r>
              <a:rPr lang="en-US" sz="2000" i="1" dirty="0" err="1"/>
              <a:t>lactis</a:t>
            </a:r>
            <a:endParaRPr lang="en-US" sz="2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4207" y="1048697"/>
            <a:ext cx="2078790" cy="1510494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20183440">
            <a:off x="4370891" y="1779429"/>
            <a:ext cx="1009891" cy="601038"/>
          </a:xfrm>
          <a:prstGeom prst="rightArrow">
            <a:avLst>
              <a:gd name="adj1" fmla="val 50000"/>
              <a:gd name="adj2" fmla="val 6039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57744" y="2474701"/>
            <a:ext cx="1415768" cy="311621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Varoquaux</a:t>
            </a:r>
            <a:r>
              <a:rPr lang="en-US" dirty="0"/>
              <a:t>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25799" y="2816175"/>
            <a:ext cx="7776990" cy="1944702"/>
            <a:chOff x="1005611" y="3754891"/>
            <a:chExt cx="7776990" cy="2592934"/>
          </a:xfrm>
        </p:grpSpPr>
        <p:sp>
          <p:nvSpPr>
            <p:cNvPr id="14" name="TextBox 13"/>
            <p:cNvSpPr txBox="1"/>
            <p:nvPr/>
          </p:nvSpPr>
          <p:spPr>
            <a:xfrm>
              <a:off x="1005611" y="5814345"/>
              <a:ext cx="777699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*Dark spots in the middle of each chromosome are </a:t>
              </a:r>
              <a:r>
                <a:rPr lang="en-US" sz="2000" dirty="0" err="1"/>
                <a:t>centromeric</a:t>
              </a:r>
              <a:r>
                <a:rPr lang="en-US" sz="2000" dirty="0"/>
                <a:t> regions.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71681" y="3754891"/>
              <a:ext cx="1383869" cy="165139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227118" y="5399627"/>
              <a:ext cx="1428433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Barzel</a:t>
              </a:r>
              <a:r>
                <a:rPr lang="en-US" sz="1000" dirty="0"/>
                <a:t> and </a:t>
              </a:r>
              <a:r>
                <a:rPr lang="en-US" sz="1000" dirty="0" err="1"/>
                <a:t>Kupiec</a:t>
              </a:r>
              <a:r>
                <a:rPr lang="en-US" sz="1000" dirty="0"/>
                <a:t>, 2008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 rot="1276673">
              <a:off x="4669946" y="3760511"/>
              <a:ext cx="1009891" cy="801384"/>
            </a:xfrm>
            <a:prstGeom prst="rightArrow">
              <a:avLst>
                <a:gd name="adj1" fmla="val 50000"/>
                <a:gd name="adj2" fmla="val 6039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045" y="1666934"/>
            <a:ext cx="2754301" cy="227255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3118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3-12 at 11.14.28 AM.png"/>
          <p:cNvPicPr>
            <a:picLocks noChangeAspect="1"/>
          </p:cNvPicPr>
          <p:nvPr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0"/>
            <a:ext cx="9143999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9768" y="2096992"/>
            <a:ext cx="5866716" cy="684801"/>
          </a:xfrm>
          <a:prstGeom prst="rect">
            <a:avLst/>
          </a:prstGeom>
          <a:noFill/>
          <a:ln>
            <a:noFill/>
          </a:ln>
        </p:spPr>
        <p:txBody>
          <a:bodyPr wrap="none" lIns="68573" tIns="34289" rIns="68573" bIns="34289" rtlCol="0">
            <a:spAutoFit/>
          </a:bodyPr>
          <a:lstStyle/>
          <a:p>
            <a:pPr algn="ctr"/>
            <a:r>
              <a:rPr lang="en-US" sz="4000" b="1" strike="sngStrike" dirty="0">
                <a:solidFill>
                  <a:srgbClr val="FF7F00"/>
                </a:solidFill>
                <a:effectLst>
                  <a:glow rad="990600">
                    <a:schemeClr val="bg1">
                      <a:alpha val="64000"/>
                    </a:schemeClr>
                  </a:glow>
                </a:effectLst>
                <a:latin typeface="Arial"/>
                <a:cs typeface="Arial"/>
              </a:rPr>
              <a:t>Long-Read</a:t>
            </a:r>
            <a:r>
              <a:rPr lang="en-US" sz="4000" b="1" dirty="0">
                <a:solidFill>
                  <a:srgbClr val="FF7F00"/>
                </a:solidFill>
                <a:effectLst>
                  <a:glow rad="990600">
                    <a:schemeClr val="bg1">
                      <a:alpha val="64000"/>
                    </a:schemeClr>
                  </a:glow>
                </a:effectLst>
                <a:latin typeface="Arial"/>
                <a:cs typeface="Arial"/>
              </a:rPr>
              <a:t> Sequencing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88061" y="4423201"/>
            <a:ext cx="2100572" cy="588236"/>
          </a:xfrm>
          <a:prstGeom prst="rect">
            <a:avLst/>
          </a:prstGeom>
          <a:noFill/>
        </p:spPr>
        <p:txBody>
          <a:bodyPr wrap="none" lIns="68573" tIns="34289" rIns="68573" bIns="3428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Web: </a:t>
            </a:r>
            <a:r>
              <a:rPr lang="en-US" dirty="0" err="1"/>
              <a:t>phasegenomics.com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Twitter: @</a:t>
            </a:r>
            <a:r>
              <a:rPr lang="en-US" dirty="0" err="1"/>
              <a:t>PhaseGenomics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1424" y="1597828"/>
            <a:ext cx="3130340" cy="684801"/>
          </a:xfrm>
          <a:prstGeom prst="rect">
            <a:avLst/>
          </a:prstGeom>
          <a:noFill/>
          <a:ln>
            <a:noFill/>
          </a:ln>
        </p:spPr>
        <p:txBody>
          <a:bodyPr wrap="none" lIns="68573" tIns="34289" rIns="68573" bIns="34289" rtlCol="0">
            <a:spAutoFit/>
          </a:bodyPr>
          <a:lstStyle/>
          <a:p>
            <a:pPr algn="ctr"/>
            <a:r>
              <a:rPr lang="en-US" sz="4000" b="1" dirty="0">
                <a:solidFill>
                  <a:srgbClr val="C90E1F"/>
                </a:solidFill>
                <a:effectLst>
                  <a:glow rad="990600">
                    <a:schemeClr val="bg1">
                      <a:alpha val="64000"/>
                    </a:schemeClr>
                  </a:glow>
                </a:effectLst>
                <a:latin typeface="Arial"/>
                <a:cs typeface="Arial"/>
              </a:rPr>
              <a:t>Long-Range</a:t>
            </a:r>
          </a:p>
        </p:txBody>
      </p:sp>
    </p:spTree>
    <p:extLst>
      <p:ext uri="{BB962C8B-B14F-4D97-AF65-F5344CB8AC3E}">
        <p14:creationId xmlns:p14="http://schemas.microsoft.com/office/powerpoint/2010/main" val="5964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236" y="419419"/>
            <a:ext cx="1623492" cy="1364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9713" y="106752"/>
            <a:ext cx="1119572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S.stipitis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655" y="430184"/>
            <a:ext cx="1572112" cy="13750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5417" y="96159"/>
            <a:ext cx="1534589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S.paradoxus</a:t>
            </a:r>
            <a:endParaRPr lang="en-US" sz="20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3706" y="419043"/>
            <a:ext cx="1572112" cy="13750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9907" y="98541"/>
            <a:ext cx="1007861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L.waltii</a:t>
            </a:r>
            <a:endParaRPr lang="en-US" sz="20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238" y="2028973"/>
            <a:ext cx="1623493" cy="1354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237" y="1712436"/>
            <a:ext cx="1724662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K.wickerhamii</a:t>
            </a:r>
            <a:endParaRPr lang="en-US" sz="2000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656" y="2028972"/>
            <a:ext cx="1527548" cy="13600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15717" y="1699710"/>
            <a:ext cx="1301784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A.gossypii</a:t>
            </a:r>
            <a:endParaRPr lang="en-US" sz="2000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3705" y="2034781"/>
            <a:ext cx="1561311" cy="13542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13119" y="1712436"/>
            <a:ext cx="1285934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P.pastoris</a:t>
            </a:r>
            <a:endParaRPr lang="en-US" sz="2000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454"/>
          <a:stretch/>
        </p:blipFill>
        <p:spPr>
          <a:xfrm>
            <a:off x="744236" y="3604566"/>
            <a:ext cx="1704513" cy="13589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9709" y="3309246"/>
            <a:ext cx="1022824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Z.rouxii</a:t>
            </a:r>
            <a:endParaRPr lang="en-US" sz="2000" i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11"/>
          <a:stretch/>
        </p:blipFill>
        <p:spPr>
          <a:xfrm>
            <a:off x="2819744" y="3615705"/>
            <a:ext cx="1557025" cy="13589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92052" y="3298107"/>
            <a:ext cx="1322198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Sz</a:t>
            </a:r>
            <a:r>
              <a:rPr lang="en-US" sz="2000" i="1" dirty="0"/>
              <a:t>. </a:t>
            </a:r>
            <a:r>
              <a:rPr lang="en-US" sz="2000" i="1" dirty="0" err="1"/>
              <a:t>pombe</a:t>
            </a:r>
            <a:endParaRPr lang="en-US" sz="2000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181"/>
          <a:stretch/>
        </p:blipFill>
        <p:spPr>
          <a:xfrm>
            <a:off x="4733708" y="3637681"/>
            <a:ext cx="1557025" cy="133695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04525" y="3317451"/>
            <a:ext cx="1238637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L.kluyveri</a:t>
            </a:r>
            <a:endParaRPr lang="en-US" sz="20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338"/>
          <a:stretch/>
        </p:blipFill>
        <p:spPr>
          <a:xfrm>
            <a:off x="6638823" y="419045"/>
            <a:ext cx="1557025" cy="13750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97006" y="98538"/>
            <a:ext cx="997464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K.lactis</a:t>
            </a:r>
            <a:endParaRPr lang="en-US" sz="2000" i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137"/>
          <a:stretch/>
        </p:blipFill>
        <p:spPr>
          <a:xfrm>
            <a:off x="6638822" y="2034781"/>
            <a:ext cx="1557025" cy="13542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21839" y="1720647"/>
            <a:ext cx="1241934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S.uvarum</a:t>
            </a:r>
            <a:endParaRPr lang="en-US" sz="2000" i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74"/>
          <a:stretch/>
        </p:blipFill>
        <p:spPr>
          <a:xfrm>
            <a:off x="6638822" y="3637681"/>
            <a:ext cx="1557025" cy="133695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305818" y="3317460"/>
            <a:ext cx="2056118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000" i="1" dirty="0" err="1"/>
              <a:t>L.thermotolerans</a:t>
            </a:r>
            <a:endParaRPr lang="en-US" sz="20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6460320" y="4856582"/>
            <a:ext cx="2175018" cy="311621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dirty="0"/>
              <a:t>Varoquax </a:t>
            </a:r>
            <a:r>
              <a:rPr lang="en-US" i="1" dirty="0"/>
              <a:t>et al.</a:t>
            </a:r>
            <a:r>
              <a:rPr lang="en-US" dirty="0"/>
              <a:t>, NAR, 2015</a:t>
            </a:r>
          </a:p>
        </p:txBody>
      </p:sp>
    </p:spTree>
    <p:extLst>
      <p:ext uri="{BB962C8B-B14F-4D97-AF65-F5344CB8AC3E}">
        <p14:creationId xmlns:p14="http://schemas.microsoft.com/office/powerpoint/2010/main" val="3026685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7-08 at 4.06.19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240" b="-4804"/>
          <a:stretch/>
        </p:blipFill>
        <p:spPr>
          <a:xfrm>
            <a:off x="990140" y="1341031"/>
            <a:ext cx="3207180" cy="3018982"/>
          </a:xfr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159825" y="542385"/>
            <a:ext cx="8875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F4E79"/>
                </a:solidFill>
              </a:rPr>
              <a:t>Assembly of a hybrid yeast from a beer </a:t>
            </a:r>
            <a:r>
              <a:rPr lang="en-US" sz="2800" b="1" dirty="0" err="1">
                <a:solidFill>
                  <a:srgbClr val="1F4E79"/>
                </a:solidFill>
              </a:rPr>
              <a:t>metagenome</a:t>
            </a:r>
            <a:endParaRPr lang="en-US" sz="2800" b="1" dirty="0">
              <a:solidFill>
                <a:srgbClr val="1F4E79"/>
              </a:solidFill>
            </a:endParaRPr>
          </a:p>
        </p:txBody>
      </p:sp>
      <p:pic>
        <p:nvPicPr>
          <p:cNvPr id="6" name="Picture 5" descr="Screen Shot 2017-07-08 at 4.12.59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4778" y="1341032"/>
            <a:ext cx="3775405" cy="3018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8224" y="4833464"/>
            <a:ext cx="3070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Heil</a:t>
            </a:r>
            <a:r>
              <a:rPr lang="en-US" sz="1400" dirty="0"/>
              <a:t>, Burton, Liachko, </a:t>
            </a:r>
            <a:r>
              <a:rPr lang="en-US" sz="1400" i="1" dirty="0"/>
              <a:t>et al</a:t>
            </a:r>
            <a:r>
              <a:rPr lang="en-US" sz="1400" dirty="0"/>
              <a:t>., Yeast, 2017</a:t>
            </a:r>
          </a:p>
        </p:txBody>
      </p:sp>
    </p:spTree>
    <p:extLst>
      <p:ext uri="{BB962C8B-B14F-4D97-AF65-F5344CB8AC3E}">
        <p14:creationId xmlns:p14="http://schemas.microsoft.com/office/powerpoint/2010/main" val="190681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7-08 at 4.06.19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240" b="-4804"/>
          <a:stretch/>
        </p:blipFill>
        <p:spPr>
          <a:xfrm>
            <a:off x="990140" y="1341031"/>
            <a:ext cx="3207180" cy="3018982"/>
          </a:xfr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159825" y="542385"/>
            <a:ext cx="8875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F4E79"/>
                </a:solidFill>
              </a:rPr>
              <a:t>Assembly of a hybrid yeast from a beer </a:t>
            </a:r>
            <a:r>
              <a:rPr lang="en-US" sz="2800" b="1" dirty="0" err="1">
                <a:solidFill>
                  <a:srgbClr val="1F4E79"/>
                </a:solidFill>
              </a:rPr>
              <a:t>metagenome</a:t>
            </a:r>
            <a:endParaRPr lang="en-US" sz="2800" b="1" dirty="0">
              <a:solidFill>
                <a:srgbClr val="1F4E79"/>
              </a:solidFill>
            </a:endParaRPr>
          </a:p>
        </p:txBody>
      </p:sp>
      <p:pic>
        <p:nvPicPr>
          <p:cNvPr id="6" name="Picture 5" descr="Screen Shot 2017-07-08 at 4.12.59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4778" y="1341032"/>
            <a:ext cx="3775405" cy="3018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8224" y="4833464"/>
            <a:ext cx="3070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Heil</a:t>
            </a:r>
            <a:r>
              <a:rPr lang="en-US" sz="1400" dirty="0"/>
              <a:t>, Burton, Liachko, </a:t>
            </a:r>
            <a:r>
              <a:rPr lang="en-US" sz="1400" i="1" dirty="0"/>
              <a:t>et al</a:t>
            </a:r>
            <a:r>
              <a:rPr lang="en-US" sz="1400" dirty="0"/>
              <a:t>., Yeast, 2017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4565" y="1109402"/>
            <a:ext cx="8663957" cy="3555062"/>
            <a:chOff x="945445" y="1663345"/>
            <a:chExt cx="10152877" cy="45289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3973" y="1663345"/>
              <a:ext cx="2822526" cy="33656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 descr="Screen Shot 2017-08-27 at 10.38.16 PM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5888" y="2437914"/>
              <a:ext cx="2729798" cy="37544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 descr="Screen Shot 2017-08-27 at 10.39.05 PM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6886" y="1776233"/>
              <a:ext cx="3051436" cy="303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445" y="2641426"/>
              <a:ext cx="3489014" cy="35509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19237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11 at 8.38.25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976" y="272127"/>
            <a:ext cx="3650954" cy="22644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373" y="2301746"/>
            <a:ext cx="3013454" cy="200269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7610" y="68034"/>
            <a:ext cx="4042232" cy="50014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025" y="2519582"/>
            <a:ext cx="2070695" cy="248190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0922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729588"/>
              </p:ext>
            </p:extLst>
          </p:nvPr>
        </p:nvGraphicFramePr>
        <p:xfrm>
          <a:off x="490670" y="1325890"/>
          <a:ext cx="6508442" cy="339148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68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4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Metric</a:t>
                      </a:r>
                      <a:endParaRPr lang="en-US" sz="16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Original</a:t>
                      </a:r>
                      <a:r>
                        <a:rPr lang="en-US" sz="1600" baseline="0" dirty="0"/>
                        <a:t> Assembly</a:t>
                      </a:r>
                      <a:endParaRPr lang="en-US" sz="16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+Proximo</a:t>
                      </a:r>
                      <a:endParaRPr lang="en-US" sz="1600" b="1" dirty="0"/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Scaffolds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12,787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N50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3.8</a:t>
                      </a:r>
                      <a:r>
                        <a:rPr lang="en-US" sz="1600" baseline="0" dirty="0"/>
                        <a:t> kb</a:t>
                      </a:r>
                      <a:endParaRPr lang="en-US" sz="16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26.3 Mb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N90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 kb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20.7 Mb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Scaffolded</a:t>
                      </a:r>
                      <a:r>
                        <a:rPr lang="en-US" sz="1600" baseline="0" dirty="0"/>
                        <a:t> Length</a:t>
                      </a:r>
                      <a:endParaRPr lang="en-US" sz="16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471 Mb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295 Mb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% </a:t>
                      </a:r>
                      <a:r>
                        <a:rPr lang="en-US" sz="1600" baseline="0" dirty="0" err="1"/>
                        <a:t>Scaffolded</a:t>
                      </a:r>
                      <a:r>
                        <a:rPr lang="en-US" sz="1600" baseline="0" dirty="0"/>
                        <a:t> (</a:t>
                      </a:r>
                      <a:r>
                        <a:rPr lang="en-US" sz="1600" baseline="0" dirty="0" err="1"/>
                        <a:t>len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62.8 %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% Plantlike (</a:t>
                      </a:r>
                      <a:r>
                        <a:rPr lang="en-US" sz="1600" dirty="0" err="1"/>
                        <a:t>len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99.3 %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1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Fungal contigs in assembly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1471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1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Bacterial contigs in assembly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1582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34650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93C65"/>
                </a:solidFill>
                <a:latin typeface="Century Gothic (headings)"/>
                <a:cs typeface="Century Gothic (headings)"/>
              </a:rPr>
              <a:t>Scaffolding a contaminated plant sample</a:t>
            </a:r>
          </a:p>
          <a:p>
            <a:pPr algn="ctr"/>
            <a:r>
              <a:rPr lang="en-US" sz="2400" dirty="0">
                <a:solidFill>
                  <a:srgbClr val="193C65"/>
                </a:solidFill>
                <a:latin typeface="Century Gothic (headings)"/>
                <a:cs typeface="Century Gothic (headings)"/>
              </a:rPr>
              <a:t>(plant genome assembly contains &gt;35% fungal/bacterial contigs)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91110" y="4814243"/>
            <a:ext cx="4206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With David Chagne (Plant &amp; Food Research , NZ)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000" y="1239054"/>
            <a:ext cx="2257778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68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73" y="2632811"/>
            <a:ext cx="1968334" cy="1971255"/>
          </a:xfrm>
          <a:prstGeom prst="rect">
            <a:avLst/>
          </a:prstGeom>
          <a:ln>
            <a:solidFill>
              <a:srgbClr val="1F4E79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98531" y="464148"/>
            <a:ext cx="8867571" cy="553990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en-US" sz="3000" b="1" dirty="0">
                <a:solidFill>
                  <a:srgbClr val="1F4E79"/>
                </a:solidFill>
              </a:rPr>
              <a:t>Reference-quality genomes from mixed populations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16" y="1094945"/>
            <a:ext cx="2033210" cy="181760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50" y="1270143"/>
            <a:ext cx="2164965" cy="1857749"/>
          </a:xfrm>
          <a:prstGeom prst="rect">
            <a:avLst/>
          </a:prstGeom>
          <a:noFill/>
          <a:ln>
            <a:solidFill>
              <a:srgbClr val="1F4E79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501" y="2733702"/>
            <a:ext cx="2134754" cy="2072278"/>
          </a:xfrm>
          <a:prstGeom prst="rect">
            <a:avLst/>
          </a:prstGeom>
          <a:ln>
            <a:solidFill>
              <a:srgbClr val="1F4E79"/>
            </a:solidFill>
          </a:ln>
        </p:spPr>
      </p:pic>
    </p:spTree>
    <p:extLst>
      <p:ext uri="{BB962C8B-B14F-4D97-AF65-F5344CB8AC3E}">
        <p14:creationId xmlns:p14="http://schemas.microsoft.com/office/powerpoint/2010/main" val="3980572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77873" y="888922"/>
            <a:ext cx="6480331" cy="3895006"/>
            <a:chOff x="500706" y="620547"/>
            <a:chExt cx="6229086" cy="3636983"/>
          </a:xfrm>
        </p:grpSpPr>
        <p:grpSp>
          <p:nvGrpSpPr>
            <p:cNvPr id="5" name="Group 4"/>
            <p:cNvGrpSpPr/>
            <p:nvPr/>
          </p:nvGrpSpPr>
          <p:grpSpPr>
            <a:xfrm>
              <a:off x="500706" y="620547"/>
              <a:ext cx="6229086" cy="3408818"/>
              <a:chOff x="747889" y="1458187"/>
              <a:chExt cx="7817554" cy="45450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7889" y="1458187"/>
                <a:ext cx="7817554" cy="454509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7126109" y="1528743"/>
                <a:ext cx="1411111" cy="531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562079" y="3970142"/>
              <a:ext cx="4113040" cy="287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collaboration with Titus Brown, </a:t>
              </a:r>
              <a:r>
                <a:rPr lang="en-US" dirty="0" err="1"/>
                <a:t>Herminia</a:t>
              </a:r>
              <a:r>
                <a:rPr lang="en-US" dirty="0"/>
                <a:t> </a:t>
              </a:r>
              <a:r>
                <a:rPr lang="en-US" dirty="0" err="1"/>
                <a:t>Loza-Tavera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4962" y="847891"/>
            <a:ext cx="8361769" cy="4297240"/>
            <a:chOff x="666407" y="781632"/>
            <a:chExt cx="8361768" cy="4297240"/>
          </a:xfrm>
        </p:grpSpPr>
        <p:grpSp>
          <p:nvGrpSpPr>
            <p:cNvPr id="22" name="Group 21"/>
            <p:cNvGrpSpPr/>
            <p:nvPr/>
          </p:nvGrpSpPr>
          <p:grpSpPr>
            <a:xfrm>
              <a:off x="666407" y="781632"/>
              <a:ext cx="7779385" cy="4059255"/>
              <a:chOff x="860905" y="1229727"/>
              <a:chExt cx="8259301" cy="4882444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0905" y="1229727"/>
                <a:ext cx="8259301" cy="4882444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6172110" y="1243196"/>
                <a:ext cx="2945962" cy="5619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5555424" y="4771108"/>
              <a:ext cx="3472751" cy="307764"/>
            </a:xfrm>
            <a:prstGeom prst="rect">
              <a:avLst/>
            </a:prstGeom>
            <a:noFill/>
          </p:spPr>
          <p:txBody>
            <a:bodyPr wrap="none" lIns="91428" tIns="45714" rIns="91428" bIns="45714" rtlCol="0">
              <a:spAutoFit/>
            </a:bodyPr>
            <a:lstStyle/>
            <a:p>
              <a:r>
                <a:rPr lang="en-US" dirty="0"/>
                <a:t>Stewart </a:t>
              </a:r>
              <a:r>
                <a:rPr lang="en-US" i="1" dirty="0"/>
                <a:t>et al</a:t>
              </a:r>
              <a:r>
                <a:rPr lang="en-US" dirty="0"/>
                <a:t>., Nature Communications, 2018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75834" y="92644"/>
            <a:ext cx="7411034" cy="830981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400" b="1" dirty="0">
                <a:solidFill>
                  <a:srgbClr val="1F4E79"/>
                </a:solidFill>
              </a:rPr>
              <a:t>High numbers of high-quality, novel genomes directly from rumen samples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255" y="1573853"/>
            <a:ext cx="2968890" cy="1688561"/>
            <a:chOff x="4255" y="1573851"/>
            <a:chExt cx="2968890" cy="1688560"/>
          </a:xfrm>
        </p:grpSpPr>
        <p:sp>
          <p:nvSpPr>
            <p:cNvPr id="14" name="TextBox 13"/>
            <p:cNvSpPr txBox="1"/>
            <p:nvPr/>
          </p:nvSpPr>
          <p:spPr>
            <a:xfrm>
              <a:off x="175834" y="1677158"/>
              <a:ext cx="1511828" cy="369326"/>
            </a:xfrm>
            <a:prstGeom prst="rect">
              <a:avLst/>
            </a:prstGeom>
            <a:noFill/>
          </p:spPr>
          <p:txBody>
            <a:bodyPr wrap="none" lIns="91434" tIns="45717" rIns="91434" bIns="45717" rtlCol="0">
              <a:spAutoFit/>
            </a:bodyPr>
            <a:lstStyle/>
            <a:p>
              <a:r>
                <a:rPr lang="en-US" sz="1800" dirty="0"/>
                <a:t>Completeness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55" y="2893085"/>
              <a:ext cx="1581145" cy="369326"/>
            </a:xfrm>
            <a:prstGeom prst="rect">
              <a:avLst/>
            </a:prstGeom>
            <a:noFill/>
          </p:spPr>
          <p:txBody>
            <a:bodyPr wrap="none" lIns="91434" tIns="45717" rIns="91434" bIns="45717" rtlCol="0">
              <a:spAutoFit/>
            </a:bodyPr>
            <a:lstStyle/>
            <a:p>
              <a:r>
                <a:rPr lang="en-US" sz="1800" dirty="0"/>
                <a:t>Contamination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7942" y="2277379"/>
              <a:ext cx="909274" cy="369326"/>
            </a:xfrm>
            <a:prstGeom prst="rect">
              <a:avLst/>
            </a:prstGeom>
            <a:noFill/>
          </p:spPr>
          <p:txBody>
            <a:bodyPr wrap="none" lIns="91434" tIns="45717" rIns="91434" bIns="45717" rtlCol="0">
              <a:spAutoFit/>
            </a:bodyPr>
            <a:lstStyle/>
            <a:p>
              <a:r>
                <a:rPr lang="en-US" sz="1800" dirty="0"/>
                <a:t>Novelty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147216" y="2277379"/>
              <a:ext cx="1201994" cy="20986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3"/>
            </p:cNvCxnSpPr>
            <p:nvPr/>
          </p:nvCxnSpPr>
          <p:spPr>
            <a:xfrm flipV="1">
              <a:off x="1585400" y="2928876"/>
              <a:ext cx="1387745" cy="14887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</p:cNvCxnSpPr>
            <p:nvPr/>
          </p:nvCxnSpPr>
          <p:spPr>
            <a:xfrm flipV="1">
              <a:off x="1687662" y="1573851"/>
              <a:ext cx="895833" cy="28797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45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77873" y="888922"/>
            <a:ext cx="6480331" cy="3895006"/>
            <a:chOff x="500706" y="620547"/>
            <a:chExt cx="6229086" cy="3636983"/>
          </a:xfrm>
        </p:grpSpPr>
        <p:grpSp>
          <p:nvGrpSpPr>
            <p:cNvPr id="5" name="Group 4"/>
            <p:cNvGrpSpPr/>
            <p:nvPr/>
          </p:nvGrpSpPr>
          <p:grpSpPr>
            <a:xfrm>
              <a:off x="500706" y="620547"/>
              <a:ext cx="6229086" cy="3408818"/>
              <a:chOff x="747889" y="1458187"/>
              <a:chExt cx="7817554" cy="45450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7889" y="1458187"/>
                <a:ext cx="7817554" cy="454509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7126109" y="1528743"/>
                <a:ext cx="1411111" cy="531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562079" y="3970142"/>
              <a:ext cx="4113040" cy="287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collaboration with Titus Brown, </a:t>
              </a:r>
              <a:r>
                <a:rPr lang="en-US" dirty="0" err="1"/>
                <a:t>Herminia</a:t>
              </a:r>
              <a:r>
                <a:rPr lang="en-US" dirty="0"/>
                <a:t> </a:t>
              </a:r>
              <a:r>
                <a:rPr lang="en-US" dirty="0" err="1"/>
                <a:t>Loza-Tavera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4443" y="686806"/>
            <a:ext cx="8038645" cy="4220340"/>
            <a:chOff x="514437" y="620547"/>
            <a:chExt cx="8038645" cy="4220340"/>
          </a:xfrm>
        </p:grpSpPr>
        <p:grpSp>
          <p:nvGrpSpPr>
            <p:cNvPr id="22" name="Group 21"/>
            <p:cNvGrpSpPr/>
            <p:nvPr/>
          </p:nvGrpSpPr>
          <p:grpSpPr>
            <a:xfrm>
              <a:off x="514437" y="781632"/>
              <a:ext cx="7779385" cy="4059255"/>
              <a:chOff x="699555" y="1229727"/>
              <a:chExt cx="8259301" cy="4882444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9555" y="1229727"/>
                <a:ext cx="8259301" cy="4882444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5999240" y="1243196"/>
                <a:ext cx="2945962" cy="5619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7824" y="620547"/>
              <a:ext cx="1485258" cy="114295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175834" y="92644"/>
            <a:ext cx="7411034" cy="830981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400" b="1" dirty="0">
                <a:solidFill>
                  <a:srgbClr val="1F4E79"/>
                </a:solidFill>
              </a:rPr>
              <a:t>High numbers of high-quality, novel genomes directly from rumen samples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-314"/>
            <a:ext cx="9144000" cy="5143814"/>
          </a:xfrm>
          <a:prstGeom prst="rect">
            <a:avLst/>
          </a:prstGeom>
          <a:solidFill>
            <a:schemeClr val="accent5">
              <a:lumMod val="20000"/>
              <a:lumOff val="80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8-03-07 at 9.44.39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732" y="436762"/>
            <a:ext cx="4414628" cy="2987678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Screen Shot 2018-03-07 at 9.46.51 PM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26" y="1599069"/>
            <a:ext cx="4564204" cy="28769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1650" y="2891146"/>
            <a:ext cx="1203295" cy="45502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5555429" y="4837368"/>
            <a:ext cx="3530125" cy="311609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dirty="0"/>
              <a:t>Stewart </a:t>
            </a:r>
            <a:r>
              <a:rPr lang="en-US" i="1" dirty="0"/>
              <a:t>et al</a:t>
            </a:r>
            <a:r>
              <a:rPr lang="en-US" dirty="0"/>
              <a:t>., Nature Communications, 2018</a:t>
            </a:r>
          </a:p>
        </p:txBody>
      </p:sp>
    </p:spTree>
    <p:extLst>
      <p:ext uri="{BB962C8B-B14F-4D97-AF65-F5344CB8AC3E}">
        <p14:creationId xmlns:p14="http://schemas.microsoft.com/office/powerpoint/2010/main" val="3051450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A85E6E-9EB1-FD49-A79F-8E57E0D99A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451" y="1081912"/>
            <a:ext cx="3253313" cy="3319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8903" y="205980"/>
            <a:ext cx="6187275" cy="52321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Sequencing Lil Bub’s magical poop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42009" y="4797048"/>
            <a:ext cx="2550694" cy="31162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dirty="0"/>
              <a:t>With Holly </a:t>
            </a:r>
            <a:r>
              <a:rPr lang="en-US" dirty="0" err="1"/>
              <a:t>Ganz</a:t>
            </a:r>
            <a:r>
              <a:rPr lang="en-US" dirty="0"/>
              <a:t>, Jennifer </a:t>
            </a:r>
            <a:r>
              <a:rPr lang="en-US" dirty="0" err="1"/>
              <a:t>Gardy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38904" y="1258313"/>
            <a:ext cx="5456620" cy="3058728"/>
            <a:chOff x="338903" y="1258313"/>
            <a:chExt cx="5456620" cy="3058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903" y="1258313"/>
              <a:ext cx="5456620" cy="305872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832900" y="1340709"/>
              <a:ext cx="962623" cy="223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0849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A85E6E-9EB1-FD49-A79F-8E57E0D99A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451" y="1081912"/>
            <a:ext cx="3253313" cy="3319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8903" y="205980"/>
            <a:ext cx="6187275" cy="52321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Sequencing Lil Bub’s magical poop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42009" y="4797048"/>
            <a:ext cx="2550694" cy="31162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dirty="0"/>
              <a:t>With Holly </a:t>
            </a:r>
            <a:r>
              <a:rPr lang="en-US" dirty="0" err="1"/>
              <a:t>Ganz</a:t>
            </a:r>
            <a:r>
              <a:rPr lang="en-US" dirty="0"/>
              <a:t>, Jennifer </a:t>
            </a:r>
            <a:r>
              <a:rPr lang="en-US" dirty="0" err="1"/>
              <a:t>Gardy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38904" y="1258313"/>
            <a:ext cx="5456620" cy="3058728"/>
            <a:chOff x="338903" y="1258313"/>
            <a:chExt cx="5456620" cy="3058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903" y="1258313"/>
              <a:ext cx="5456620" cy="305872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832900" y="1340709"/>
              <a:ext cx="962623" cy="223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-314"/>
            <a:ext cx="9144000" cy="5143814"/>
          </a:xfrm>
          <a:prstGeom prst="rect">
            <a:avLst/>
          </a:prstGeom>
          <a:solidFill>
            <a:schemeClr val="accent5">
              <a:lumMod val="20000"/>
              <a:lumOff val="80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9-02-28 at 12.51.3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127" y="2831141"/>
            <a:ext cx="6705600" cy="14859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 descr="Screen Shot 2019-02-28 at 1.04.53 A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54" y="955253"/>
            <a:ext cx="6075209" cy="156219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Left Arrow 9"/>
          <p:cNvSpPr/>
          <p:nvPr/>
        </p:nvSpPr>
        <p:spPr>
          <a:xfrm rot="18373416">
            <a:off x="7521222" y="2770641"/>
            <a:ext cx="978408" cy="484632"/>
          </a:xfrm>
          <a:prstGeom prst="leftArrow">
            <a:avLst>
              <a:gd name="adj1" fmla="val 50000"/>
              <a:gd name="adj2" fmla="val 94301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4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4F43F9-5E48-5B4A-87E3-9DBEDDADD7CA}"/>
              </a:ext>
            </a:extLst>
          </p:cNvPr>
          <p:cNvSpPr txBox="1"/>
          <p:nvPr/>
        </p:nvSpPr>
        <p:spPr>
          <a:xfrm>
            <a:off x="2880278" y="1076255"/>
            <a:ext cx="3374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you take away nothing else…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1B01F-40CA-2A4E-8761-56EA152533CE}"/>
              </a:ext>
            </a:extLst>
          </p:cNvPr>
          <p:cNvSpPr txBox="1"/>
          <p:nvPr/>
        </p:nvSpPr>
        <p:spPr>
          <a:xfrm>
            <a:off x="760576" y="1910030"/>
            <a:ext cx="7614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Hi-C data measure the frequency of physical interaction among loci</a:t>
            </a:r>
          </a:p>
        </p:txBody>
      </p:sp>
    </p:spTree>
    <p:extLst>
      <p:ext uri="{BB962C8B-B14F-4D97-AF65-F5344CB8AC3E}">
        <p14:creationId xmlns:p14="http://schemas.microsoft.com/office/powerpoint/2010/main" val="1878875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430"/>
          <a:stretch/>
        </p:blipFill>
        <p:spPr>
          <a:xfrm>
            <a:off x="4821554" y="820104"/>
            <a:ext cx="4079490" cy="29085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06735" y="65392"/>
            <a:ext cx="7358046" cy="1075663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700" b="1" dirty="0">
                <a:solidFill>
                  <a:srgbClr val="1F4E79"/>
                </a:solidFill>
                <a:latin typeface="Calibri (body)"/>
                <a:cs typeface="Calibri (body)"/>
              </a:rPr>
              <a:t>Plasmids/viruses are key players in the microbiome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8004" y="1360948"/>
            <a:ext cx="3929063" cy="3393235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marL="257132" indent="-257132">
              <a:buFont typeface="Arial"/>
              <a:buChar char="•"/>
            </a:pPr>
            <a:r>
              <a:rPr lang="en-US" sz="1800" dirty="0"/>
              <a:t>Plasmids/Phage transmit AMR (Anti-microbial resistance)</a:t>
            </a:r>
          </a:p>
          <a:p>
            <a:pPr marL="257132" indent="-257132">
              <a:buFont typeface="Arial"/>
              <a:buChar char="•"/>
            </a:pPr>
            <a:endParaRPr lang="en-US" sz="1800" dirty="0"/>
          </a:p>
          <a:p>
            <a:pPr marL="257132" indent="-257132">
              <a:buFont typeface="Arial"/>
              <a:buChar char="•"/>
            </a:pPr>
            <a:r>
              <a:rPr lang="en-US" sz="1800" dirty="0"/>
              <a:t>Plasmids often transmit pathogenic/toxic genes (ex. Anthrax)</a:t>
            </a:r>
          </a:p>
          <a:p>
            <a:pPr marL="257132" indent="-257132">
              <a:buFont typeface="Arial"/>
              <a:buChar char="•"/>
            </a:pPr>
            <a:endParaRPr lang="en-US" sz="1800" dirty="0"/>
          </a:p>
          <a:p>
            <a:pPr marL="257132" indent="-257132">
              <a:buFont typeface="Arial"/>
              <a:buChar char="•"/>
            </a:pPr>
            <a:r>
              <a:rPr lang="en-US" sz="1800" dirty="0"/>
              <a:t>Virtually impossible to connect AMR and mobile elements with host strains using normal NGS</a:t>
            </a:r>
          </a:p>
          <a:p>
            <a:pPr marL="257132" indent="-257132">
              <a:buFont typeface="Arial"/>
              <a:buChar char="•"/>
            </a:pPr>
            <a:endParaRPr lang="en-US" sz="1800" dirty="0"/>
          </a:p>
          <a:p>
            <a:pPr marL="257132" indent="-257132">
              <a:buFont typeface="Arial"/>
              <a:buChar char="•"/>
            </a:pPr>
            <a:r>
              <a:rPr lang="en-US" sz="1800" dirty="0"/>
              <a:t>Need a method that can directly link plasmids/viruses to hosts.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91840" y="3467080"/>
            <a:ext cx="2404255" cy="26543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sz="1100" dirty="0" err="1"/>
              <a:t>Furuya</a:t>
            </a:r>
            <a:r>
              <a:rPr lang="en-US" sz="1100" dirty="0"/>
              <a:t> and Lowy, </a:t>
            </a:r>
            <a:r>
              <a:rPr lang="en-US" sz="1100" i="1" dirty="0"/>
              <a:t>Nat Rev Micro</a:t>
            </a:r>
            <a:r>
              <a:rPr lang="en-US" sz="1100" dirty="0"/>
              <a:t> 2006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7062" y="3826975"/>
            <a:ext cx="4686912" cy="1093040"/>
            <a:chOff x="1126435" y="2095405"/>
            <a:chExt cx="6173642" cy="1408625"/>
          </a:xfrm>
        </p:grpSpPr>
        <p:pic>
          <p:nvPicPr>
            <p:cNvPr id="8" name="Picture 7" descr="Screen Shot 2019-04-17 at 10.34.06 PM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30478"/>
            <a:stretch/>
          </p:blipFill>
          <p:spPr>
            <a:xfrm>
              <a:off x="1126435" y="2095405"/>
              <a:ext cx="6151217" cy="14053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2850746" y="3166887"/>
              <a:ext cx="4449331" cy="33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100" dirty="0"/>
                <a:t>Luna </a:t>
              </a:r>
              <a:r>
                <a:rPr lang="hr-HR" sz="1100" i="1" dirty="0"/>
                <a:t>et. </a:t>
              </a:r>
              <a:r>
                <a:rPr lang="en-US" sz="1100" i="1" dirty="0"/>
                <a:t>a</a:t>
              </a:r>
              <a:r>
                <a:rPr lang="hr-HR" sz="1100" i="1" dirty="0"/>
                <a:t>l</a:t>
              </a:r>
              <a:r>
                <a:rPr lang="hr-HR" sz="1100" dirty="0"/>
                <a:t>., J Clin Microbiol. 2006 Jul; 44(7): 2367–2377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8971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5-22 at 11.28.1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30" y="581130"/>
            <a:ext cx="7616770" cy="4106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0" y="11798"/>
            <a:ext cx="7245242" cy="52321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Highly complex wastewater community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6946902" y="593831"/>
            <a:ext cx="1384300" cy="46027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02113" y="4835735"/>
            <a:ext cx="2175729" cy="311601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dirty="0" err="1"/>
              <a:t>Stalder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., 2019, </a:t>
            </a:r>
            <a:r>
              <a:rPr lang="en-US" i="1" dirty="0"/>
              <a:t>ISME J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58295" y="855780"/>
            <a:ext cx="3821363" cy="3104478"/>
            <a:chOff x="4398211" y="935246"/>
            <a:chExt cx="4302278" cy="363921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6953" t="-10934" r="-18926" b="-3999"/>
            <a:stretch/>
          </p:blipFill>
          <p:spPr>
            <a:xfrm>
              <a:off x="4398211" y="935246"/>
              <a:ext cx="4302278" cy="363921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5682446" y="1022229"/>
              <a:ext cx="1695970" cy="541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GENOMES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15882" y="2235764"/>
              <a:ext cx="1506392" cy="97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AMR GENES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06794" y="2580029"/>
              <a:ext cx="1690048" cy="541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PLASMIDS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46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9-09-17 at 11.09.33 P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14"/>
          <a:stretch/>
        </p:blipFill>
        <p:spPr>
          <a:xfrm>
            <a:off x="1400792" y="988321"/>
            <a:ext cx="6290461" cy="377141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27000" y="33884"/>
            <a:ext cx="7570304" cy="523200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Linking the ‘</a:t>
            </a:r>
            <a:r>
              <a:rPr lang="en-US" sz="2800" b="1" dirty="0" err="1">
                <a:solidFill>
                  <a:srgbClr val="1F4E79"/>
                </a:solidFill>
              </a:rPr>
              <a:t>Mobilome</a:t>
            </a:r>
            <a:r>
              <a:rPr lang="en-US" sz="2800" b="1" dirty="0">
                <a:solidFill>
                  <a:srgbClr val="1F4E79"/>
                </a:solidFill>
              </a:rPr>
              <a:t>’ to the Microbiome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2113" y="4835735"/>
            <a:ext cx="2175729" cy="311601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dirty="0" err="1"/>
              <a:t>Stalder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., 2019, </a:t>
            </a:r>
            <a:r>
              <a:rPr lang="en-US" i="1" dirty="0"/>
              <a:t>ISME J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7683" y="601917"/>
            <a:ext cx="1189298" cy="40395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sz="2000" dirty="0"/>
              <a:t>Genomes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46873" y="605763"/>
            <a:ext cx="3034698" cy="40010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/>
              <a:t>Antibiotic resistance genes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6980" y="601917"/>
            <a:ext cx="1109414" cy="40395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sz="2000" dirty="0"/>
              <a:t>Plasmids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98261" y="2489683"/>
            <a:ext cx="1760781" cy="40395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sz="2000" dirty="0" err="1"/>
              <a:t>Proteobacteria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2080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9485" y="1759753"/>
            <a:ext cx="2510423" cy="180048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/>
              <a:t>~1200 PAGs</a:t>
            </a:r>
          </a:p>
          <a:p>
            <a:pPr>
              <a:spcAft>
                <a:spcPts val="1200"/>
              </a:spcAft>
            </a:pPr>
            <a:r>
              <a:rPr lang="en-US" sz="2000" b="1" dirty="0"/>
              <a:t>396 host-ARG </a:t>
            </a:r>
            <a:r>
              <a:rPr lang="en-US" sz="2000" b="1" dirty="0" err="1"/>
              <a:t>assn</a:t>
            </a:r>
            <a:endParaRPr lang="en-US" sz="2000" b="1" dirty="0"/>
          </a:p>
          <a:p>
            <a:pPr>
              <a:spcAft>
                <a:spcPts val="1200"/>
              </a:spcAft>
            </a:pPr>
            <a:r>
              <a:rPr lang="en-US" sz="2000" b="1" dirty="0"/>
              <a:t>83 plasmid-host </a:t>
            </a:r>
            <a:r>
              <a:rPr lang="en-US" sz="2000" b="1" dirty="0" err="1"/>
              <a:t>assn</a:t>
            </a:r>
            <a:endParaRPr lang="en-US" sz="2000" b="1" dirty="0"/>
          </a:p>
          <a:p>
            <a:pPr>
              <a:spcAft>
                <a:spcPts val="1200"/>
              </a:spcAft>
            </a:pPr>
            <a:r>
              <a:rPr lang="en-US" sz="2000" b="1" dirty="0"/>
              <a:t>58 </a:t>
            </a:r>
            <a:r>
              <a:rPr lang="en-US" sz="2000" b="1" dirty="0" err="1"/>
              <a:t>integron</a:t>
            </a:r>
            <a:r>
              <a:rPr lang="en-US" sz="2000" b="1" dirty="0"/>
              <a:t>-host </a:t>
            </a:r>
            <a:r>
              <a:rPr lang="en-US" sz="2000" b="1" dirty="0" err="1"/>
              <a:t>assn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514" y="-231"/>
            <a:ext cx="2171644" cy="514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285" y="48789"/>
            <a:ext cx="2531386" cy="50947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2266" y="2489682"/>
            <a:ext cx="1706389" cy="40395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sz="2000" dirty="0" err="1"/>
              <a:t>Bacterioidetes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3171778" y="2489682"/>
            <a:ext cx="1285159" cy="40395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sz="2000" dirty="0" err="1"/>
              <a:t>Firmicutes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002113" y="4835735"/>
            <a:ext cx="2175729" cy="311601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dirty="0" err="1"/>
              <a:t>Stalder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., 2019, </a:t>
            </a:r>
            <a:r>
              <a:rPr lang="en-US" i="1" dirty="0"/>
              <a:t>ISME J</a:t>
            </a:r>
          </a:p>
        </p:txBody>
      </p:sp>
    </p:spTree>
    <p:extLst>
      <p:ext uri="{BB962C8B-B14F-4D97-AF65-F5344CB8AC3E}">
        <p14:creationId xmlns:p14="http://schemas.microsoft.com/office/powerpoint/2010/main" val="1230324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000" y="33885"/>
            <a:ext cx="7245242" cy="954083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Combining long reads and </a:t>
            </a:r>
            <a:r>
              <a:rPr lang="en-US" sz="2800" b="1" dirty="0" err="1">
                <a:solidFill>
                  <a:srgbClr val="1F4E79"/>
                </a:solidFill>
              </a:rPr>
              <a:t>ProxiMeta</a:t>
            </a:r>
            <a:r>
              <a:rPr lang="en-US" sz="2800" b="1" dirty="0">
                <a:solidFill>
                  <a:srgbClr val="1F4E79"/>
                </a:solidFill>
              </a:rPr>
              <a:t> in a complex microbiome context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5038" y="4834431"/>
            <a:ext cx="2962158" cy="31160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dirty="0" err="1"/>
              <a:t>Bickhart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., </a:t>
            </a:r>
            <a:r>
              <a:rPr lang="en-US" i="1" dirty="0"/>
              <a:t>Genome Biology</a:t>
            </a:r>
            <a:r>
              <a:rPr lang="en-US" dirty="0"/>
              <a:t>, 2019</a:t>
            </a:r>
          </a:p>
        </p:txBody>
      </p:sp>
      <p:pic>
        <p:nvPicPr>
          <p:cNvPr id="2" name="Picture 1" descr="Screen Shot 2019-09-17 at 11.27.31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26" y="987968"/>
            <a:ext cx="4439478" cy="214280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Screen Shot 2019-09-17 at 11.42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8348" y="2407478"/>
            <a:ext cx="5124175" cy="2343426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606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332" y="194237"/>
            <a:ext cx="4606235" cy="3003826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Screen Shot 2019-01-12 at 7.29.36 A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2815" y="2681070"/>
            <a:ext cx="4909344" cy="232735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991292" y="928408"/>
            <a:ext cx="4152708" cy="954083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Connecting ARGs and viruses to their hosts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4834431"/>
            <a:ext cx="2962158" cy="31160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dirty="0" err="1"/>
              <a:t>Bickhart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., </a:t>
            </a:r>
            <a:r>
              <a:rPr lang="en-US" i="1" dirty="0"/>
              <a:t>Genome Biology</a:t>
            </a:r>
            <a:r>
              <a:rPr lang="en-US" dirty="0"/>
              <a:t>, 2019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1695" y="3845386"/>
            <a:ext cx="36011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*188 Novel viruses and host interactions discovered from one rumen sample</a:t>
            </a:r>
          </a:p>
        </p:txBody>
      </p:sp>
    </p:spTree>
    <p:extLst>
      <p:ext uri="{BB962C8B-B14F-4D97-AF65-F5344CB8AC3E}">
        <p14:creationId xmlns:p14="http://schemas.microsoft.com/office/powerpoint/2010/main" val="618691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6566" y="1302647"/>
            <a:ext cx="6138908" cy="331371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u="sng" dirty="0"/>
              <a:t>Genomes, Strains, Mobile Elements</a:t>
            </a:r>
          </a:p>
          <a:p>
            <a:pPr marL="342821" indent="-342821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No culturing</a:t>
            </a:r>
          </a:p>
          <a:p>
            <a:pPr marL="342821" indent="-342821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No binning/de-replication</a:t>
            </a:r>
          </a:p>
          <a:p>
            <a:pPr marL="342821" indent="-342821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No </a:t>
            </a:r>
            <a:r>
              <a:rPr lang="en-US" sz="2800" i="1" dirty="0"/>
              <a:t>a priori </a:t>
            </a:r>
            <a:r>
              <a:rPr lang="en-US" sz="2800" dirty="0"/>
              <a:t>information</a:t>
            </a:r>
          </a:p>
          <a:p>
            <a:pPr marL="342821" indent="-342821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No HMW-DNA</a:t>
            </a:r>
          </a:p>
          <a:p>
            <a:pPr marL="342821" indent="-342821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No special machinery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94"/>
            <a:ext cx="9144000" cy="1041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84" y="186542"/>
            <a:ext cx="8812694" cy="64632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Proximity-Guided Metagenome Assembly</a:t>
            </a:r>
          </a:p>
        </p:txBody>
      </p:sp>
    </p:spTree>
    <p:extLst>
      <p:ext uri="{BB962C8B-B14F-4D97-AF65-F5344CB8AC3E}">
        <p14:creationId xmlns:p14="http://schemas.microsoft.com/office/powerpoint/2010/main" val="166089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2771" y="1740780"/>
            <a:ext cx="6998458" cy="830970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pPr algn="ctr"/>
            <a:r>
              <a:rPr lang="en-US" sz="4800" b="1" dirty="0">
                <a:solidFill>
                  <a:srgbClr val="1F4E79"/>
                </a:solidFill>
              </a:rPr>
              <a:t>Using Hi-C Data</a:t>
            </a:r>
          </a:p>
        </p:txBody>
      </p:sp>
    </p:spTree>
    <p:extLst>
      <p:ext uri="{BB962C8B-B14F-4D97-AF65-F5344CB8AC3E}">
        <p14:creationId xmlns:p14="http://schemas.microsoft.com/office/powerpoint/2010/main" val="1894639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Using Hi-C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F43F9-5E48-5B4A-87E3-9DBEDDADD7CA}"/>
              </a:ext>
            </a:extLst>
          </p:cNvPr>
          <p:cNvSpPr txBox="1"/>
          <p:nvPr/>
        </p:nvSpPr>
        <p:spPr>
          <a:xfrm>
            <a:off x="2880278" y="1076255"/>
            <a:ext cx="3374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you take away nothing else…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1B01F-40CA-2A4E-8761-56EA152533CE}"/>
              </a:ext>
            </a:extLst>
          </p:cNvPr>
          <p:cNvSpPr txBox="1"/>
          <p:nvPr/>
        </p:nvSpPr>
        <p:spPr>
          <a:xfrm>
            <a:off x="760576" y="1910030"/>
            <a:ext cx="7614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Hi-C data measure the frequency of physical interaction among loci</a:t>
            </a:r>
          </a:p>
        </p:txBody>
      </p:sp>
    </p:spTree>
    <p:extLst>
      <p:ext uri="{BB962C8B-B14F-4D97-AF65-F5344CB8AC3E}">
        <p14:creationId xmlns:p14="http://schemas.microsoft.com/office/powerpoint/2010/main" val="3785918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Using Hi-C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1F64EB-52FF-8B47-AF8D-9A41DB9AB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043" y="4121133"/>
            <a:ext cx="1121056" cy="885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955161" y="743012"/>
            <a:ext cx="4843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Hi-C data are usually represented as a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02804-4B1D-874A-85EC-32B51FF138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945" y="1342844"/>
            <a:ext cx="3125307" cy="257867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9741D-A3BC-2145-B976-0AD0E919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48" y="1342844"/>
            <a:ext cx="3208115" cy="2578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C11876-52B8-414C-8B4F-3A93862AE2B4}"/>
              </a:ext>
            </a:extLst>
          </p:cNvPr>
          <p:cNvSpPr txBox="1"/>
          <p:nvPr/>
        </p:nvSpPr>
        <p:spPr>
          <a:xfrm>
            <a:off x="4377075" y="227936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6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4C352-03F1-4C01-A710-60BE51C39F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7" y="554372"/>
            <a:ext cx="8054508" cy="453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71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Using Hi-C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775488" y="881583"/>
            <a:ext cx="7205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Alignment is used to turn Hi-C data into a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625033" y="1655180"/>
            <a:ext cx="7847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Hi-C reads are paired ends: each pair (typically) maps to loci that were physically close but not necessarily genetically close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Aligning Hi-C reads to a reference genome counts the number of times loci were physically close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Think of a Hi-C library as a mate pair library whose insert sizes are infinite, drawn from a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20650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Using Hi-C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863508" y="858870"/>
            <a:ext cx="5092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Hi-C matrixes must be normalized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625033" y="1655180"/>
            <a:ext cx="78476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Normalize for “contig size” (actually restriction site distribution) to transform to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Normalize for other factors depending on problem</a:t>
            </a:r>
          </a:p>
          <a:p>
            <a:pPr marL="685694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Coverage</a:t>
            </a:r>
          </a:p>
          <a:p>
            <a:pPr marL="1028496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Could mean variation in copy number, abundance,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1776003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Using Hi-C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666738" y="702942"/>
            <a:ext cx="6354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Once you have a matrix, do linear algebra, graph theory, machine learning, etc.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625033" y="1655180"/>
            <a:ext cx="7847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Principle component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Community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Max flow/min cut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Markov chain Monte Carlo (MCMC)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Custom algorithms</a:t>
            </a:r>
          </a:p>
        </p:txBody>
      </p:sp>
    </p:spTree>
    <p:extLst>
      <p:ext uri="{BB962C8B-B14F-4D97-AF65-F5344CB8AC3E}">
        <p14:creationId xmlns:p14="http://schemas.microsoft.com/office/powerpoint/2010/main" val="1702802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2771" y="1740780"/>
            <a:ext cx="6998458" cy="830970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pPr algn="ctr"/>
            <a:r>
              <a:rPr lang="en-US" sz="4800" b="1" dirty="0">
                <a:solidFill>
                  <a:srgbClr val="1F4E79"/>
                </a:solidFill>
              </a:rPr>
              <a:t>Tools for Hi-C</a:t>
            </a:r>
          </a:p>
        </p:txBody>
      </p:sp>
    </p:spTree>
    <p:extLst>
      <p:ext uri="{BB962C8B-B14F-4D97-AF65-F5344CB8AC3E}">
        <p14:creationId xmlns:p14="http://schemas.microsoft.com/office/powerpoint/2010/main" val="2490041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Tools for Hi-C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Basic Scaffolding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Generate contigs/intermediate scaffolds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Align Hi-C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QC Hi-C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(optional) Phase contigs with Hi-C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Scaffold with Hi-C (one phase at a time)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Correct scaffolds (one phase at a time)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(optional) Re-phase scaffolds with Hi-C</a:t>
            </a:r>
          </a:p>
        </p:txBody>
      </p:sp>
    </p:spTree>
    <p:extLst>
      <p:ext uri="{BB962C8B-B14F-4D97-AF65-F5344CB8AC3E}">
        <p14:creationId xmlns:p14="http://schemas.microsoft.com/office/powerpoint/2010/main" val="1886670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Tools for Hi-C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1. Generate contigs/intermediate scaffolds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Sure, one slide can handle this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Illumina, PacBio, Nanopore, 10X, </a:t>
            </a:r>
            <a:r>
              <a:rPr lang="en-US" sz="2400" dirty="0" err="1"/>
              <a:t>BioNano</a:t>
            </a:r>
            <a:r>
              <a:rPr lang="en-US" sz="2400" dirty="0"/>
              <a:t>, and more all have roles</a:t>
            </a:r>
          </a:p>
        </p:txBody>
      </p:sp>
    </p:spTree>
    <p:extLst>
      <p:ext uri="{BB962C8B-B14F-4D97-AF65-F5344CB8AC3E}">
        <p14:creationId xmlns:p14="http://schemas.microsoft.com/office/powerpoint/2010/main" val="693153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Tools for Hi-C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2. Aligning Hi-C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BWA-MEM is the standard, with -5SP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dirty="0" err="1"/>
              <a:t>SAMtools</a:t>
            </a:r>
            <a:r>
              <a:rPr lang="en-US" sz="2400" dirty="0"/>
              <a:t>, filter read/mate unmapped, not-primary, and secondary alignments (-F 2316)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Helpful to flag PCR dupes (</a:t>
            </a:r>
            <a:r>
              <a:rPr lang="en-US" sz="2400" dirty="0" err="1"/>
              <a:t>samblaster</a:t>
            </a:r>
            <a:r>
              <a:rPr lang="en-US" sz="2400" dirty="0"/>
              <a:t> is fine, Picard if you want)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Recommended workflow: </a:t>
            </a:r>
            <a:r>
              <a:rPr lang="en-US" sz="2400" dirty="0">
                <a:hlinkClick r:id="rId2"/>
              </a:rPr>
              <a:t>https://phasegenomics.github.io/2019/09/19/hic-alignment-and-qc.html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3006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Tools for Hi-C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3. </a:t>
            </a:r>
            <a:r>
              <a:rPr lang="en-US" sz="2800" dirty="0" err="1"/>
              <a:t>QC’ing</a:t>
            </a:r>
            <a:r>
              <a:rPr lang="en-US" sz="2800" dirty="0"/>
              <a:t> Hi-C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Several options, all based on trying to detect dependable Hi-C data (e.g., split reads, align to different contigs, align far apart)</a:t>
            </a: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HiCUP</a:t>
            </a:r>
            <a:endParaRPr lang="en-US" sz="2000" dirty="0"/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HiC</a:t>
            </a:r>
            <a:r>
              <a:rPr lang="en-US" sz="2000" dirty="0"/>
              <a:t>-Pro</a:t>
            </a: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Juicer</a:t>
            </a: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hic_qc</a:t>
            </a:r>
            <a:endParaRPr lang="en-US" sz="2000" dirty="0"/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Recommended workflow: </a:t>
            </a:r>
            <a:r>
              <a:rPr lang="en-US" sz="2000" dirty="0">
                <a:hlinkClick r:id="rId2"/>
              </a:rPr>
              <a:t>https://phasegenomics.github.io/2019/09/19/hic-alignment-and-qc.html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9035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Tools for Hi-C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4. Phasing contigs with Hi-C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FALCON-Phase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Tool + recommended workflow: </a:t>
            </a:r>
            <a:r>
              <a:rPr lang="en-US" sz="2000" dirty="0">
                <a:hlinkClick r:id="rId2"/>
              </a:rPr>
              <a:t>https://github.com/phasegenomics/FALCON-Phase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5821B-A84F-F644-8CE1-E24BF31A1B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880" y="2251668"/>
            <a:ext cx="2685328" cy="264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466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Tools for Hi-C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5. Scaffold with Hi-C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Best open source tools:</a:t>
            </a: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3d-dna (Juicer ecosystem from the Aiden lab)</a:t>
            </a: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SALSA (from the makers of </a:t>
            </a:r>
            <a:r>
              <a:rPr lang="en-US" sz="2000" dirty="0" err="1"/>
              <a:t>Canu</a:t>
            </a:r>
            <a:r>
              <a:rPr lang="en-US" sz="2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Commercial options</a:t>
            </a: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Proximo (Phase Genomics)</a:t>
            </a: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HiRise</a:t>
            </a:r>
            <a:r>
              <a:rPr lang="en-US" sz="2000" dirty="0"/>
              <a:t> (Dovetail)</a:t>
            </a:r>
          </a:p>
        </p:txBody>
      </p:sp>
    </p:spTree>
    <p:extLst>
      <p:ext uri="{BB962C8B-B14F-4D97-AF65-F5344CB8AC3E}">
        <p14:creationId xmlns:p14="http://schemas.microsoft.com/office/powerpoint/2010/main" val="422328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4C352-03F1-4C01-A710-60BE51C39F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7" y="554372"/>
            <a:ext cx="8054508" cy="4533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503" y="696498"/>
            <a:ext cx="4074352" cy="407435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74540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Tools for Hi-C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6. Correct scaffolds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actual key to Hi-C scaffolding – no scaffolder does a perfect job all the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Best of breed: </a:t>
            </a:r>
            <a:r>
              <a:rPr lang="en-US" sz="2000" dirty="0" err="1"/>
              <a:t>Juicebox</a:t>
            </a:r>
            <a:r>
              <a:rPr lang="en-US" sz="2000" dirty="0"/>
              <a:t> (Aiden lab)</a:t>
            </a:r>
          </a:p>
        </p:txBody>
      </p:sp>
    </p:spTree>
    <p:extLst>
      <p:ext uri="{BB962C8B-B14F-4D97-AF65-F5344CB8AC3E}">
        <p14:creationId xmlns:p14="http://schemas.microsoft.com/office/powerpoint/2010/main" val="27954215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Tools for Hi-C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6. Correct scaffolds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actual key to Hi-C scaffolding – no scaffolder does a perfect job all the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Best of breed: </a:t>
            </a:r>
            <a:r>
              <a:rPr lang="en-US" sz="2000" dirty="0" err="1"/>
              <a:t>Juicebox</a:t>
            </a:r>
            <a:r>
              <a:rPr lang="en-US" sz="2000" dirty="0"/>
              <a:t> (Aiden lab) </a:t>
            </a:r>
            <a:r>
              <a:rPr lang="en-US" sz="2000" dirty="0">
                <a:hlinkClick r:id="rId2"/>
              </a:rPr>
              <a:t>https://github.com/aidenlab/Juicebox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Helpful auxiliary tools: </a:t>
            </a:r>
            <a:r>
              <a:rPr lang="en-US" sz="2000" dirty="0">
                <a:hlinkClick r:id="rId3"/>
              </a:rPr>
              <a:t>https://github.com/phasegenomics/juicebox_scripts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0966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Tools for Hi-C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7. Re-phase scaffolds with Hi-C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If you’re phasing, run a second FALCON-Phase pass over the scaffolds to detect and correct phasing issues which may have been murky at the contig stage but are now clear in scaffolds</a:t>
            </a:r>
          </a:p>
        </p:txBody>
      </p:sp>
    </p:spTree>
    <p:extLst>
      <p:ext uri="{BB962C8B-B14F-4D97-AF65-F5344CB8AC3E}">
        <p14:creationId xmlns:p14="http://schemas.microsoft.com/office/powerpoint/2010/main" val="3997424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Hands-On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6. Correct scaffolds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834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You’ll see stuff like this – correct the contigs too where needed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9BA4B18-573B-614E-8574-833DB22B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461" y="1900746"/>
            <a:ext cx="5359078" cy="31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39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2771" y="1740780"/>
            <a:ext cx="6998458" cy="830970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pPr algn="ctr"/>
            <a:r>
              <a:rPr lang="en-US" sz="4800" b="1" dirty="0" err="1">
                <a:solidFill>
                  <a:srgbClr val="1F4E79"/>
                </a:solidFill>
              </a:rPr>
              <a:t>Juicebox</a:t>
            </a:r>
            <a:r>
              <a:rPr lang="en-US" sz="4800" b="1" dirty="0">
                <a:solidFill>
                  <a:srgbClr val="1F4E79"/>
                </a:solidFill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590757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2771" y="1740780"/>
            <a:ext cx="6998458" cy="830970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pPr algn="ctr"/>
            <a:r>
              <a:rPr lang="en-US" sz="4800" b="1" dirty="0">
                <a:solidFill>
                  <a:srgbClr val="1F4E79"/>
                </a:solidFill>
              </a:rPr>
              <a:t>Time To Get Back Into It</a:t>
            </a:r>
          </a:p>
        </p:txBody>
      </p:sp>
    </p:spTree>
    <p:extLst>
      <p:ext uri="{BB962C8B-B14F-4D97-AF65-F5344CB8AC3E}">
        <p14:creationId xmlns:p14="http://schemas.microsoft.com/office/powerpoint/2010/main" val="3318168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Hands-On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Basic Scaffolding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Generate contigs/intermediate scaffolds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Align Hi-C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QC Hi-C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(optional) Phase contigs with Hi-C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Scaffold with Hi-C (one phase at a time)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Correct scaffolds (one phase at a time)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(optional) Re-phase scaffolds with Hi-C</a:t>
            </a:r>
          </a:p>
        </p:txBody>
      </p:sp>
    </p:spTree>
    <p:extLst>
      <p:ext uri="{BB962C8B-B14F-4D97-AF65-F5344CB8AC3E}">
        <p14:creationId xmlns:p14="http://schemas.microsoft.com/office/powerpoint/2010/main" val="3831851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Hands-On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Basic Scaffolding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7847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Generate contigs/intermediate scaffolds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Align Hi-C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QC Hi-C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(optional) Phase contigs with Hi-C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Scaffold with Hi-C (one phase at a time)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Correct scaffolds (one phase at a time)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(optional) Re-phase scaffolds with Hi-C</a:t>
            </a:r>
          </a:p>
        </p:txBody>
      </p:sp>
    </p:spTree>
    <p:extLst>
      <p:ext uri="{BB962C8B-B14F-4D97-AF65-F5344CB8AC3E}">
        <p14:creationId xmlns:p14="http://schemas.microsoft.com/office/powerpoint/2010/main" val="3582388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Hands-On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3. QC Hi-C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81717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Install: </a:t>
            </a:r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hic_qc</a:t>
            </a:r>
            <a:endParaRPr lang="en-US" sz="2400" dirty="0">
              <a:latin typeface="Courie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Enter environment: </a:t>
            </a:r>
            <a:r>
              <a:rPr lang="en-US" dirty="0">
                <a:latin typeface="Courier" pitchFamily="2" charset="0"/>
              </a:rPr>
              <a:t>source activate hic_qc-1.0</a:t>
            </a:r>
            <a:endParaRPr lang="en-US" sz="2400" dirty="0">
              <a:latin typeface="Courie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Follow steps at </a:t>
            </a:r>
            <a:r>
              <a:rPr lang="en-US" sz="2400" dirty="0">
                <a:hlinkClick r:id="rId2"/>
              </a:rPr>
              <a:t>https://phasegenomics.github.io/2019/09/19/hic-alignment-and-qc.html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the alignments you generated in the previous step</a:t>
            </a:r>
            <a:endParaRPr lang="en-US" dirty="0">
              <a:latin typeface="Courier" pitchFamily="2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8706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Hands-On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3. QC Hi-C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8171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Let’s talk about the report</a:t>
            </a:r>
            <a:endParaRPr lang="en-US" dirty="0">
              <a:latin typeface="Courier" pitchFamily="2" charset="0"/>
            </a:endParaRPr>
          </a:p>
          <a:p>
            <a:endParaRPr lang="en-US" sz="24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07DC57-885A-A942-87FE-08E7FF2C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79" y="1853300"/>
            <a:ext cx="4335042" cy="330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250219" y="1688306"/>
            <a:ext cx="2570288" cy="2377440"/>
            <a:chOff x="1219200" y="1317023"/>
            <a:chExt cx="2315971" cy="2348271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219200" y="2362200"/>
              <a:ext cx="228600" cy="7620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600200" y="2628900"/>
              <a:ext cx="152400" cy="3810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133600" y="2667000"/>
              <a:ext cx="152400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828401" y="1895026"/>
              <a:ext cx="158384" cy="6303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675777" y="2153547"/>
              <a:ext cx="158384" cy="3151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890638" y="2286000"/>
              <a:ext cx="242962" cy="8776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253909" y="2012717"/>
              <a:ext cx="193891" cy="6902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438400" y="2438400"/>
              <a:ext cx="193891" cy="3092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912356" y="1706123"/>
              <a:ext cx="96945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08055" y="2850320"/>
              <a:ext cx="154793" cy="2214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247925" y="2901185"/>
              <a:ext cx="159581" cy="179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092683" y="2479891"/>
              <a:ext cx="191497" cy="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3071" y="2039447"/>
              <a:ext cx="205859" cy="1436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589430" y="2274032"/>
              <a:ext cx="201071" cy="1914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847952" y="1680390"/>
              <a:ext cx="201070" cy="62236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168711" y="1804863"/>
              <a:ext cx="172344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494257" y="1886249"/>
              <a:ext cx="378204" cy="43088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240523" y="2245307"/>
              <a:ext cx="186706" cy="3830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19799" y="2618727"/>
              <a:ext cx="138836" cy="2393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958061" y="2503828"/>
              <a:ext cx="162773" cy="2872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405137" y="1829478"/>
              <a:ext cx="191496" cy="957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733051" y="2111259"/>
              <a:ext cx="148411" cy="23938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603793" y="1622940"/>
              <a:ext cx="186708" cy="1915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5642" y="1627727"/>
              <a:ext cx="177133" cy="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202794" y="1953273"/>
              <a:ext cx="196285" cy="1436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054383" y="2154346"/>
              <a:ext cx="181923" cy="3829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834161" y="2369780"/>
              <a:ext cx="157986" cy="2393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910760" y="3054383"/>
              <a:ext cx="153198" cy="957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929910" y="2781499"/>
              <a:ext cx="167560" cy="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499040" y="2996934"/>
              <a:ext cx="148411" cy="5266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465528" y="2657025"/>
              <a:ext cx="167560" cy="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676176" y="2896396"/>
              <a:ext cx="167560" cy="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087321" y="3059171"/>
              <a:ext cx="148411" cy="4308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1517617" y="2987359"/>
              <a:ext cx="315970" cy="2393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608578" y="3130983"/>
              <a:ext cx="148410" cy="1914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1369206" y="2585215"/>
              <a:ext cx="129261" cy="2872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828800" y="2704903"/>
              <a:ext cx="134048" cy="1914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274031" y="3226731"/>
              <a:ext cx="100537" cy="479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724049" y="3336842"/>
              <a:ext cx="134049" cy="2394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551702" y="3198006"/>
              <a:ext cx="263310" cy="3351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2025085" y="3375142"/>
              <a:ext cx="287247" cy="478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1675602" y="3269820"/>
              <a:ext cx="277672" cy="4787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2087321" y="2862886"/>
              <a:ext cx="172348" cy="2393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888418" y="2039447"/>
              <a:ext cx="122878" cy="20946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428825" y="2840745"/>
              <a:ext cx="96945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600598" y="2031668"/>
              <a:ext cx="65429" cy="1256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174073" y="2623514"/>
              <a:ext cx="172344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199601" y="2902981"/>
              <a:ext cx="213839" cy="7959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035238" y="3154919"/>
              <a:ext cx="138831" cy="4308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441596" y="3408653"/>
              <a:ext cx="186706" cy="9578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1404318" y="3184563"/>
              <a:ext cx="114895" cy="1436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2695330" y="2757562"/>
              <a:ext cx="57445" cy="479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628306" y="2321910"/>
              <a:ext cx="52657" cy="957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375141" y="2307543"/>
              <a:ext cx="81387" cy="1915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1675607" y="2475103"/>
              <a:ext cx="57445" cy="479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96265" y="1469599"/>
              <a:ext cx="202231" cy="1656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2365720" y="1356852"/>
              <a:ext cx="257649" cy="1114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2180992" y="1606234"/>
              <a:ext cx="119104" cy="2962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2966083" y="1550816"/>
              <a:ext cx="119104" cy="2962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310302" y="3095202"/>
              <a:ext cx="91394" cy="25796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031903" y="3520989"/>
              <a:ext cx="148411" cy="4308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346278" y="3582816"/>
              <a:ext cx="92363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734278" y="3511909"/>
              <a:ext cx="154939" cy="1815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561187" y="2797725"/>
              <a:ext cx="152327" cy="4908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736678" y="3425798"/>
              <a:ext cx="64654" cy="4618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223732" y="1754016"/>
              <a:ext cx="110693" cy="47364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455570" y="1476925"/>
              <a:ext cx="158562" cy="12256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484823" y="1754016"/>
              <a:ext cx="203200" cy="2770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2030612" y="2134150"/>
              <a:ext cx="49615" cy="9166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802137" y="1459897"/>
              <a:ext cx="51997" cy="512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2266355" y="2446094"/>
              <a:ext cx="49616" cy="6784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3421262" y="2519913"/>
              <a:ext cx="113909" cy="916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261469" y="2738629"/>
              <a:ext cx="71046" cy="274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3011688" y="1848400"/>
              <a:ext cx="44852" cy="9166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78250" y="1317023"/>
              <a:ext cx="56759" cy="358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083000" y="1900429"/>
              <a:ext cx="73427" cy="1702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2525913" y="2067475"/>
              <a:ext cx="47233" cy="916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1373388" y="2215113"/>
              <a:ext cx="59139" cy="2023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54588" y="2776731"/>
              <a:ext cx="51996" cy="12263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304457" y="2755300"/>
              <a:ext cx="51996" cy="12263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2699352" y="2527057"/>
              <a:ext cx="47626" cy="476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3049396" y="3393832"/>
              <a:ext cx="47626" cy="476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2599339" y="3643863"/>
              <a:ext cx="47626" cy="476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154046" y="3655769"/>
              <a:ext cx="45244" cy="952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932590" y="3105700"/>
              <a:ext cx="42862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Picture 13" descr="http://hapmap.ncbi.nlm.nih.gov/karyogram/ideogram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2632" y="1661657"/>
            <a:ext cx="2113891" cy="25479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5965921" y="2247025"/>
            <a:ext cx="644527" cy="1200329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ctr"/>
            <a:r>
              <a:rPr lang="en-US" sz="7200" dirty="0"/>
              <a:t>&lt;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79816" y="397941"/>
            <a:ext cx="7113379" cy="707878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ctr"/>
            <a:r>
              <a:rPr lang="en-US" sz="4000" dirty="0">
                <a:solidFill>
                  <a:srgbClr val="1F4E79"/>
                </a:solidFill>
                <a:latin typeface="Calibri (body)"/>
                <a:cs typeface="Calibri (body)"/>
              </a:rPr>
              <a:t>Reads  &lt;  </a:t>
            </a:r>
            <a:r>
              <a:rPr lang="en-US" sz="4000" dirty="0" err="1">
                <a:solidFill>
                  <a:srgbClr val="1F4E79"/>
                </a:solidFill>
                <a:latin typeface="Calibri (body)"/>
                <a:cs typeface="Calibri (body)"/>
              </a:rPr>
              <a:t>Contigs</a:t>
            </a:r>
            <a:r>
              <a:rPr lang="en-US" sz="4000" dirty="0">
                <a:solidFill>
                  <a:srgbClr val="1F4E79"/>
                </a:solidFill>
                <a:latin typeface="Calibri (body)"/>
                <a:cs typeface="Calibri (body)"/>
              </a:rPr>
              <a:t>  &lt;  Genome </a:t>
            </a:r>
          </a:p>
        </p:txBody>
      </p:sp>
      <p:sp>
        <p:nvSpPr>
          <p:cNvPr id="383" name="TextBox 382"/>
          <p:cNvSpPr txBox="1"/>
          <p:nvPr/>
        </p:nvSpPr>
        <p:spPr>
          <a:xfrm>
            <a:off x="2461487" y="2218973"/>
            <a:ext cx="644527" cy="1200329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ctr"/>
            <a:r>
              <a:rPr lang="en-US" sz="7200" dirty="0"/>
              <a:t>&lt;</a:t>
            </a:r>
          </a:p>
        </p:txBody>
      </p:sp>
      <p:grpSp>
        <p:nvGrpSpPr>
          <p:cNvPr id="412" name="Group 411"/>
          <p:cNvGrpSpPr/>
          <p:nvPr/>
        </p:nvGrpSpPr>
        <p:grpSpPr>
          <a:xfrm>
            <a:off x="416205" y="1756204"/>
            <a:ext cx="2007318" cy="2518921"/>
            <a:chOff x="304795" y="1442811"/>
            <a:chExt cx="2007318" cy="2518921"/>
          </a:xfrm>
        </p:grpSpPr>
        <p:cxnSp>
          <p:nvCxnSpPr>
            <p:cNvPr id="413" name="Straight Connector 412"/>
            <p:cNvCxnSpPr/>
            <p:nvPr/>
          </p:nvCxnSpPr>
          <p:spPr>
            <a:xfrm flipH="1" flipV="1">
              <a:off x="1003847" y="17144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 flipH="1" flipV="1">
              <a:off x="1156247" y="18668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 flipH="1" flipV="1">
              <a:off x="1308647" y="20192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H="1" flipV="1">
              <a:off x="1461047" y="21716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 flipH="1" flipV="1">
              <a:off x="1613447" y="23240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/>
          </p:nvCxnSpPr>
          <p:spPr>
            <a:xfrm flipH="1" flipV="1">
              <a:off x="1765847" y="24764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 flipH="1" flipV="1">
              <a:off x="1918247" y="26288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 flipV="1">
              <a:off x="1364968" y="230420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 flipH="1" flipV="1">
              <a:off x="1517368" y="245660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/>
          </p:nvCxnSpPr>
          <p:spPr>
            <a:xfrm rot="10800000" flipH="1" flipV="1">
              <a:off x="1364968" y="230420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/>
          </p:nvCxnSpPr>
          <p:spPr>
            <a:xfrm rot="10800000" flipH="1" flipV="1">
              <a:off x="1517368" y="245660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rot="10800000" flipH="1" flipV="1">
              <a:off x="1669768" y="260900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/>
          </p:nvCxnSpPr>
          <p:spPr>
            <a:xfrm flipH="1" flipV="1">
              <a:off x="1517368" y="20093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 flipH="1" flipV="1">
              <a:off x="1669768" y="21617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/>
          </p:nvCxnSpPr>
          <p:spPr>
            <a:xfrm rot="10800000" flipH="1" flipV="1">
              <a:off x="1517368" y="20093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/>
          </p:nvCxnSpPr>
          <p:spPr>
            <a:xfrm rot="10800000" flipH="1" flipV="1">
              <a:off x="1669768" y="21617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/>
          </p:nvCxnSpPr>
          <p:spPr>
            <a:xfrm rot="10800000" flipH="1" flipV="1">
              <a:off x="1822168" y="23141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>
            <a:xfrm flipH="1" flipV="1">
              <a:off x="1060168" y="208886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 flipH="1" flipV="1">
              <a:off x="1212568" y="224126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/>
          </p:nvCxnSpPr>
          <p:spPr>
            <a:xfrm rot="10800000" flipH="1" flipV="1">
              <a:off x="1060168" y="208886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/>
          </p:nvCxnSpPr>
          <p:spPr>
            <a:xfrm rot="10800000" flipH="1" flipV="1">
              <a:off x="1212568" y="224126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/>
          </p:nvCxnSpPr>
          <p:spPr>
            <a:xfrm rot="10800000" flipH="1" flipV="1">
              <a:off x="1364968" y="239366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 flipH="1" flipV="1">
              <a:off x="1003847" y="231083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 flipH="1" flipV="1">
              <a:off x="1156247" y="246323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 flipH="1" flipV="1">
              <a:off x="1000535" y="362942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 flipH="1" flipV="1">
              <a:off x="1461047" y="276803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 flipH="1" flipV="1">
              <a:off x="1517368" y="260569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 flipH="1" flipV="1">
              <a:off x="1669768" y="275809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 rot="10800000" flipH="1" flipV="1">
              <a:off x="1517368" y="260569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 rot="10800000" flipH="1" flipV="1">
              <a:off x="1669768" y="275809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 flipH="1" flipV="1">
              <a:off x="1060168" y="268520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 rot="10800000" flipH="1" flipV="1">
              <a:off x="1060168" y="268520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 flipH="1" flipV="1">
              <a:off x="987284" y="252286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H="1" flipV="1">
              <a:off x="1139684" y="267526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 flipH="1" flipV="1">
              <a:off x="1292084" y="282766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 flipH="1" flipV="1">
              <a:off x="1444484" y="298006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 flipH="1" flipV="1">
              <a:off x="1500805" y="281772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H="1" flipV="1">
              <a:off x="1653205" y="297012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 rot="10800000" flipH="1" flipV="1">
              <a:off x="1500805" y="281772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 rot="10800000" flipH="1" flipV="1">
              <a:off x="1653205" y="297012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 flipH="1" flipV="1">
              <a:off x="1043605" y="289724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 rot="10800000" flipH="1" flipV="1">
              <a:off x="1043605" y="289724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 flipH="1" flipV="1">
              <a:off x="1321899" y="147594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 flipH="1" flipV="1">
              <a:off x="1474299" y="162834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 flipH="1" flipV="1">
              <a:off x="1626699" y="178074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 flipH="1" flipV="1">
              <a:off x="1779099" y="193314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/>
          </p:nvCxnSpPr>
          <p:spPr>
            <a:xfrm flipH="1" flipV="1">
              <a:off x="1835420" y="177080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 flipH="1" flipV="1">
              <a:off x="1987820" y="192320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rot="10800000" flipH="1" flipV="1">
              <a:off x="1835420" y="177080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/>
            <p:nvPr/>
          </p:nvCxnSpPr>
          <p:spPr>
            <a:xfrm rot="10800000" flipH="1" flipV="1">
              <a:off x="1987820" y="192320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 flipH="1" flipV="1">
              <a:off x="1378220" y="185032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 rot="10800000" flipH="1" flipV="1">
              <a:off x="1378220" y="185032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 flipH="1" flipV="1">
              <a:off x="1984509" y="278459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 flipH="1" flipV="1">
              <a:off x="2037519" y="293699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/>
          </p:nvCxnSpPr>
          <p:spPr>
            <a:xfrm flipH="1" flipV="1">
              <a:off x="1888430" y="300657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rot="10800000" flipH="1" flipV="1">
              <a:off x="1888430" y="300657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/>
          </p:nvCxnSpPr>
          <p:spPr>
            <a:xfrm flipH="1" flipV="1">
              <a:off x="1815546" y="284423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/>
          </p:nvCxnSpPr>
          <p:spPr>
            <a:xfrm flipH="1" flipV="1">
              <a:off x="1967946" y="299663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 flipH="1" flipV="1">
              <a:off x="2020956" y="314903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H="1" flipV="1">
              <a:off x="2173356" y="330143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 flipH="1" flipV="1">
              <a:off x="1871867" y="321860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 rot="10800000" flipH="1" flipV="1">
              <a:off x="1871867" y="321860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/>
            <p:cNvCxnSpPr/>
            <p:nvPr/>
          </p:nvCxnSpPr>
          <p:spPr>
            <a:xfrm flipH="1" flipV="1">
              <a:off x="1928190" y="201265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/>
            <p:nvPr/>
          </p:nvCxnSpPr>
          <p:spPr>
            <a:xfrm flipH="1" flipV="1">
              <a:off x="2080590" y="216505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/>
            <p:cNvCxnSpPr/>
            <p:nvPr/>
          </p:nvCxnSpPr>
          <p:spPr>
            <a:xfrm flipH="1" flipV="1">
              <a:off x="1832111" y="223463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/>
            <p:cNvCxnSpPr/>
            <p:nvPr/>
          </p:nvCxnSpPr>
          <p:spPr>
            <a:xfrm rot="10800000" flipH="1" flipV="1">
              <a:off x="1832111" y="223463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/>
            <p:nvPr/>
          </p:nvCxnSpPr>
          <p:spPr>
            <a:xfrm flipH="1" flipV="1">
              <a:off x="1759227" y="207229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 flipH="1" flipV="1">
              <a:off x="1911627" y="222469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/>
            <p:nvPr/>
          </p:nvCxnSpPr>
          <p:spPr>
            <a:xfrm flipH="1" flipV="1">
              <a:off x="2064027" y="237709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/>
            <p:nvPr/>
          </p:nvCxnSpPr>
          <p:spPr>
            <a:xfrm flipH="1" flipV="1">
              <a:off x="2216427" y="252949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/>
            <p:nvPr/>
          </p:nvCxnSpPr>
          <p:spPr>
            <a:xfrm flipH="1" flipV="1">
              <a:off x="1815548" y="244666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 rot="10800000" flipH="1" flipV="1">
              <a:off x="1815548" y="244666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 flipH="1" flipV="1">
              <a:off x="1444480" y="304963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 flipH="1" flipV="1">
              <a:off x="1653201" y="303969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 rot="10800000" flipH="1" flipV="1">
              <a:off x="1653201" y="303969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/>
            <p:nvPr/>
          </p:nvCxnSpPr>
          <p:spPr>
            <a:xfrm flipH="1" flipV="1">
              <a:off x="1275517" y="310927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 flipH="1" flipV="1">
              <a:off x="1427917" y="326167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 flipH="1" flipV="1">
              <a:off x="1484238" y="309933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 flipH="1" flipV="1">
              <a:off x="1636638" y="325173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 rot="10800000" flipH="1" flipV="1">
              <a:off x="1484238" y="309933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 rot="10800000" flipH="1" flipV="1">
              <a:off x="1636638" y="325173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 flipH="1" flipV="1">
              <a:off x="1027038" y="317884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/>
            <p:cNvCxnSpPr/>
            <p:nvPr/>
          </p:nvCxnSpPr>
          <p:spPr>
            <a:xfrm rot="10800000" flipH="1" flipV="1">
              <a:off x="1027038" y="317884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/>
            <p:nvPr/>
          </p:nvCxnSpPr>
          <p:spPr>
            <a:xfrm flipH="1" flipV="1">
              <a:off x="1967942" y="306620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/>
            <p:cNvCxnSpPr/>
            <p:nvPr/>
          </p:nvCxnSpPr>
          <p:spPr>
            <a:xfrm flipH="1" flipV="1">
              <a:off x="2020952" y="321860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/>
            <p:cNvCxnSpPr/>
            <p:nvPr/>
          </p:nvCxnSpPr>
          <p:spPr>
            <a:xfrm flipH="1" flipV="1">
              <a:off x="1871863" y="328818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/>
            <p:nvPr/>
          </p:nvCxnSpPr>
          <p:spPr>
            <a:xfrm rot="10800000" flipH="1" flipV="1">
              <a:off x="1871863" y="328818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/>
            <p:cNvCxnSpPr/>
            <p:nvPr/>
          </p:nvCxnSpPr>
          <p:spPr>
            <a:xfrm flipH="1" flipV="1">
              <a:off x="1798979" y="312583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/>
            <p:cNvCxnSpPr/>
            <p:nvPr/>
          </p:nvCxnSpPr>
          <p:spPr>
            <a:xfrm flipH="1" flipV="1">
              <a:off x="1951379" y="327823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/>
            <p:nvPr/>
          </p:nvCxnSpPr>
          <p:spPr>
            <a:xfrm flipH="1" flipV="1">
              <a:off x="2004389" y="343063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/>
            <p:nvPr/>
          </p:nvCxnSpPr>
          <p:spPr>
            <a:xfrm flipH="1" flipV="1">
              <a:off x="2156789" y="358303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/>
            <p:cNvCxnSpPr/>
            <p:nvPr/>
          </p:nvCxnSpPr>
          <p:spPr>
            <a:xfrm flipH="1" flipV="1">
              <a:off x="1855300" y="350021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/>
            <p:cNvCxnSpPr/>
            <p:nvPr/>
          </p:nvCxnSpPr>
          <p:spPr>
            <a:xfrm rot="10800000" flipH="1" flipV="1">
              <a:off x="1855300" y="350021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/>
            <p:cNvCxnSpPr/>
            <p:nvPr/>
          </p:nvCxnSpPr>
          <p:spPr>
            <a:xfrm flipH="1" flipV="1">
              <a:off x="980657" y="145275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/>
            <p:nvPr/>
          </p:nvCxnSpPr>
          <p:spPr>
            <a:xfrm flipH="1" flipV="1">
              <a:off x="1189378" y="144281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/>
            <p:cNvCxnSpPr/>
            <p:nvPr/>
          </p:nvCxnSpPr>
          <p:spPr>
            <a:xfrm rot="10800000" flipH="1" flipV="1">
              <a:off x="1189378" y="144281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/>
            <p:nvPr/>
          </p:nvCxnSpPr>
          <p:spPr>
            <a:xfrm flipH="1" flipV="1">
              <a:off x="811694" y="15123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/>
            <p:nvPr/>
          </p:nvCxnSpPr>
          <p:spPr>
            <a:xfrm flipH="1" flipV="1">
              <a:off x="964094" y="16647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H="1" flipV="1">
              <a:off x="1020415" y="15024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/>
            <p:nvPr/>
          </p:nvCxnSpPr>
          <p:spPr>
            <a:xfrm flipH="1" flipV="1">
              <a:off x="1172815" y="16548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/>
            <p:nvPr/>
          </p:nvCxnSpPr>
          <p:spPr>
            <a:xfrm rot="10800000" flipH="1" flipV="1">
              <a:off x="1020415" y="15024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/>
            <p:nvPr/>
          </p:nvCxnSpPr>
          <p:spPr>
            <a:xfrm rot="10800000" flipH="1" flipV="1">
              <a:off x="1172815" y="16548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/>
            <p:cNvCxnSpPr/>
            <p:nvPr/>
          </p:nvCxnSpPr>
          <p:spPr>
            <a:xfrm flipH="1" flipV="1">
              <a:off x="563215" y="158196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/>
            <p:nvPr/>
          </p:nvCxnSpPr>
          <p:spPr>
            <a:xfrm rot="10800000" flipH="1" flipV="1">
              <a:off x="563215" y="158196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/>
            <p:nvPr/>
          </p:nvCxnSpPr>
          <p:spPr>
            <a:xfrm flipH="1" flipV="1">
              <a:off x="1504119" y="146931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/>
            <p:nvPr/>
          </p:nvCxnSpPr>
          <p:spPr>
            <a:xfrm flipH="1" flipV="1">
              <a:off x="1656519" y="162171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/>
            <p:nvPr/>
          </p:nvCxnSpPr>
          <p:spPr>
            <a:xfrm flipH="1" flipV="1">
              <a:off x="1408040" y="169129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/>
            <p:cNvCxnSpPr/>
            <p:nvPr/>
          </p:nvCxnSpPr>
          <p:spPr>
            <a:xfrm rot="10800000" flipH="1" flipV="1">
              <a:off x="1408040" y="169129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/>
            <p:nvPr/>
          </p:nvCxnSpPr>
          <p:spPr>
            <a:xfrm flipH="1" flipV="1">
              <a:off x="1335156" y="152895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 flipH="1" flipV="1">
              <a:off x="1487556" y="168135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/>
            <p:cNvCxnSpPr/>
            <p:nvPr/>
          </p:nvCxnSpPr>
          <p:spPr>
            <a:xfrm flipH="1" flipV="1">
              <a:off x="1639956" y="183375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/>
            <p:nvPr/>
          </p:nvCxnSpPr>
          <p:spPr>
            <a:xfrm flipH="1" flipV="1">
              <a:off x="1792356" y="198615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flipH="1" flipV="1">
              <a:off x="1391477" y="190332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/>
            <p:nvPr/>
          </p:nvCxnSpPr>
          <p:spPr>
            <a:xfrm rot="10800000" flipH="1" flipV="1">
              <a:off x="1391477" y="190332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/>
            <p:nvPr/>
          </p:nvCxnSpPr>
          <p:spPr>
            <a:xfrm flipH="1" flipV="1">
              <a:off x="609595" y="206566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 flipH="1" flipV="1">
              <a:off x="761995" y="221806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 flipH="1" flipV="1">
              <a:off x="914395" y="237046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 flipH="1" flipV="1">
              <a:off x="970716" y="265538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 rot="10800000" flipH="1" flipV="1">
              <a:off x="970716" y="265538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 flipH="1" flipV="1">
              <a:off x="665916" y="244004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 flipH="1" flipV="1">
              <a:off x="818316" y="259244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 rot="10800000" flipH="1" flipV="1">
              <a:off x="665916" y="244004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 rot="10800000" flipH="1" flipV="1">
              <a:off x="818316" y="259244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 rot="10800000" flipH="1" flipV="1">
              <a:off x="970716" y="274484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/>
            <p:cNvCxnSpPr/>
            <p:nvPr/>
          </p:nvCxnSpPr>
          <p:spPr>
            <a:xfrm flipH="1" flipV="1">
              <a:off x="609595" y="266201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/>
            <p:cNvCxnSpPr/>
            <p:nvPr/>
          </p:nvCxnSpPr>
          <p:spPr>
            <a:xfrm flipH="1" flipV="1">
              <a:off x="761995" y="281441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 flipH="1" flipV="1">
              <a:off x="914395" y="296681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/>
            <p:nvPr/>
          </p:nvCxnSpPr>
          <p:spPr>
            <a:xfrm flipH="1" flipV="1">
              <a:off x="665916" y="303638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/>
            <p:cNvCxnSpPr/>
            <p:nvPr/>
          </p:nvCxnSpPr>
          <p:spPr>
            <a:xfrm rot="10800000" flipH="1" flipV="1">
              <a:off x="665916" y="303638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/>
            <p:cNvCxnSpPr/>
            <p:nvPr/>
          </p:nvCxnSpPr>
          <p:spPr>
            <a:xfrm flipH="1" flipV="1">
              <a:off x="593032" y="28740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/>
            <p:nvPr/>
          </p:nvCxnSpPr>
          <p:spPr>
            <a:xfrm flipH="1" flipV="1">
              <a:off x="745432" y="30264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/>
            <p:cNvCxnSpPr/>
            <p:nvPr/>
          </p:nvCxnSpPr>
          <p:spPr>
            <a:xfrm flipH="1" flipV="1">
              <a:off x="897832" y="31788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/>
            <p:cNvCxnSpPr/>
            <p:nvPr/>
          </p:nvCxnSpPr>
          <p:spPr>
            <a:xfrm flipH="1" flipV="1">
              <a:off x="649353" y="324842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/>
            <p:nvPr/>
          </p:nvCxnSpPr>
          <p:spPr>
            <a:xfrm rot="10800000" flipH="1" flipV="1">
              <a:off x="649353" y="324842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/>
            <p:cNvCxnSpPr/>
            <p:nvPr/>
          </p:nvCxnSpPr>
          <p:spPr>
            <a:xfrm flipH="1" flipV="1">
              <a:off x="927647" y="182712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 flipH="1" flipV="1">
              <a:off x="983968" y="220150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/>
            <p:cNvCxnSpPr/>
            <p:nvPr/>
          </p:nvCxnSpPr>
          <p:spPr>
            <a:xfrm rot="10800000" flipH="1" flipV="1">
              <a:off x="983968" y="220150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/>
            <p:cNvCxnSpPr/>
            <p:nvPr/>
          </p:nvCxnSpPr>
          <p:spPr>
            <a:xfrm flipH="1" flipV="1">
              <a:off x="881265" y="346045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/>
            <p:cNvCxnSpPr/>
            <p:nvPr/>
          </p:nvCxnSpPr>
          <p:spPr>
            <a:xfrm flipH="1" flipV="1">
              <a:off x="632786" y="353002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 rot="10800000" flipH="1" flipV="1">
              <a:off x="632786" y="353002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/>
            <p:cNvCxnSpPr/>
            <p:nvPr/>
          </p:nvCxnSpPr>
          <p:spPr>
            <a:xfrm flipH="1" flipV="1">
              <a:off x="586405" y="180393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/>
            <p:cNvCxnSpPr/>
            <p:nvPr/>
          </p:nvCxnSpPr>
          <p:spPr>
            <a:xfrm flipH="1" flipV="1">
              <a:off x="795126" y="179399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/>
            <p:cNvCxnSpPr/>
            <p:nvPr/>
          </p:nvCxnSpPr>
          <p:spPr>
            <a:xfrm rot="10800000" flipH="1" flipV="1">
              <a:off x="795126" y="179399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/>
            <p:cNvCxnSpPr/>
            <p:nvPr/>
          </p:nvCxnSpPr>
          <p:spPr>
            <a:xfrm flipH="1" flipV="1">
              <a:off x="569842" y="201596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/>
            <p:cNvCxnSpPr/>
            <p:nvPr/>
          </p:nvCxnSpPr>
          <p:spPr>
            <a:xfrm flipH="1" flipV="1">
              <a:off x="626163" y="185362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/>
            <p:cNvCxnSpPr/>
            <p:nvPr/>
          </p:nvCxnSpPr>
          <p:spPr>
            <a:xfrm flipH="1" flipV="1">
              <a:off x="778563" y="200602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 rot="10800000" flipH="1" flipV="1">
              <a:off x="626163" y="185362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rot="10800000" flipH="1" flipV="1">
              <a:off x="778563" y="200602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/>
            <p:nvPr/>
          </p:nvCxnSpPr>
          <p:spPr>
            <a:xfrm flipH="1" flipV="1">
              <a:off x="1013788" y="204247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/>
            <p:nvPr/>
          </p:nvCxnSpPr>
          <p:spPr>
            <a:xfrm rot="10800000" flipH="1" flipV="1">
              <a:off x="1013788" y="204247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/>
            <p:nvPr/>
          </p:nvCxnSpPr>
          <p:spPr>
            <a:xfrm flipH="1" flipV="1">
              <a:off x="940904" y="188013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/>
            <p:nvPr/>
          </p:nvCxnSpPr>
          <p:spPr>
            <a:xfrm flipH="1" flipV="1">
              <a:off x="997225" y="225450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/>
            <p:nvPr/>
          </p:nvCxnSpPr>
          <p:spPr>
            <a:xfrm rot="10800000" flipH="1" flipV="1">
              <a:off x="997225" y="225450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/>
            <p:cNvCxnSpPr/>
            <p:nvPr/>
          </p:nvCxnSpPr>
          <p:spPr>
            <a:xfrm flipH="1" flipV="1">
              <a:off x="1364971" y="268189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/>
            <p:cNvCxnSpPr/>
            <p:nvPr/>
          </p:nvCxnSpPr>
          <p:spPr>
            <a:xfrm flipH="1" flipV="1">
              <a:off x="1573692" y="267195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 rot="10800000" flipH="1" flipV="1">
              <a:off x="1573692" y="267195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Connector 568"/>
            <p:cNvCxnSpPr/>
            <p:nvPr/>
          </p:nvCxnSpPr>
          <p:spPr>
            <a:xfrm flipH="1" flipV="1">
              <a:off x="1196008" y="274152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Connector 569"/>
            <p:cNvCxnSpPr/>
            <p:nvPr/>
          </p:nvCxnSpPr>
          <p:spPr>
            <a:xfrm flipH="1" flipV="1">
              <a:off x="1348408" y="289392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/>
            <p:cNvCxnSpPr/>
            <p:nvPr/>
          </p:nvCxnSpPr>
          <p:spPr>
            <a:xfrm flipH="1" flipV="1">
              <a:off x="1404729" y="27315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/>
            <p:cNvCxnSpPr/>
            <p:nvPr/>
          </p:nvCxnSpPr>
          <p:spPr>
            <a:xfrm flipH="1" flipV="1">
              <a:off x="1557129" y="28839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/>
            <p:cNvCxnSpPr/>
            <p:nvPr/>
          </p:nvCxnSpPr>
          <p:spPr>
            <a:xfrm rot="10800000" flipH="1" flipV="1">
              <a:off x="1096617" y="374537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/>
            <p:cNvCxnSpPr/>
            <p:nvPr/>
          </p:nvCxnSpPr>
          <p:spPr>
            <a:xfrm rot="10800000" flipH="1" flipV="1">
              <a:off x="1557129" y="288398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/>
            <p:cNvCxnSpPr/>
            <p:nvPr/>
          </p:nvCxnSpPr>
          <p:spPr>
            <a:xfrm flipH="1" flipV="1">
              <a:off x="947529" y="281110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/>
            <p:cNvCxnSpPr/>
            <p:nvPr/>
          </p:nvCxnSpPr>
          <p:spPr>
            <a:xfrm rot="10800000" flipH="1" flipV="1">
              <a:off x="947529" y="281110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/>
            <p:nvPr/>
          </p:nvCxnSpPr>
          <p:spPr>
            <a:xfrm flipH="1" flipV="1">
              <a:off x="1888433" y="269845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/>
            <p:nvPr/>
          </p:nvCxnSpPr>
          <p:spPr>
            <a:xfrm flipH="1" flipV="1">
              <a:off x="2040833" y="285085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 flipH="1" flipV="1">
              <a:off x="1792354" y="292043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/>
            <p:cNvCxnSpPr/>
            <p:nvPr/>
          </p:nvCxnSpPr>
          <p:spPr>
            <a:xfrm rot="10800000" flipH="1" flipV="1">
              <a:off x="1792354" y="292043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/>
            <p:cNvCxnSpPr/>
            <p:nvPr/>
          </p:nvCxnSpPr>
          <p:spPr>
            <a:xfrm flipH="1" flipV="1">
              <a:off x="1719470" y="275809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/>
            <p:nvPr/>
          </p:nvCxnSpPr>
          <p:spPr>
            <a:xfrm flipH="1" flipV="1">
              <a:off x="1871870" y="291049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/>
            <p:cNvCxnSpPr/>
            <p:nvPr/>
          </p:nvCxnSpPr>
          <p:spPr>
            <a:xfrm flipH="1" flipV="1">
              <a:off x="2024270" y="306289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/>
            <p:nvPr/>
          </p:nvCxnSpPr>
          <p:spPr>
            <a:xfrm flipH="1" flipV="1">
              <a:off x="2077280" y="321529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/>
            <p:nvPr/>
          </p:nvCxnSpPr>
          <p:spPr>
            <a:xfrm flipH="1" flipV="1">
              <a:off x="1775791" y="313246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/>
            <p:cNvCxnSpPr/>
            <p:nvPr/>
          </p:nvCxnSpPr>
          <p:spPr>
            <a:xfrm rot="10800000" flipH="1" flipV="1">
              <a:off x="1775791" y="313246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/>
            <p:nvPr/>
          </p:nvCxnSpPr>
          <p:spPr>
            <a:xfrm flipH="1" flipV="1">
              <a:off x="1348404" y="296349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/>
            <p:cNvCxnSpPr/>
            <p:nvPr/>
          </p:nvCxnSpPr>
          <p:spPr>
            <a:xfrm flipH="1" flipV="1">
              <a:off x="1557125" y="295355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/>
            <p:cNvCxnSpPr/>
            <p:nvPr/>
          </p:nvCxnSpPr>
          <p:spPr>
            <a:xfrm rot="10800000" flipH="1" flipV="1">
              <a:off x="1557125" y="295355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/>
            <p:cNvCxnSpPr/>
            <p:nvPr/>
          </p:nvCxnSpPr>
          <p:spPr>
            <a:xfrm flipH="1" flipV="1">
              <a:off x="1179441" y="302313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/>
            <p:cNvCxnSpPr/>
            <p:nvPr/>
          </p:nvCxnSpPr>
          <p:spPr>
            <a:xfrm flipH="1" flipV="1">
              <a:off x="1331841" y="317553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H="1" flipV="1">
              <a:off x="1388162" y="301319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H="1" flipV="1">
              <a:off x="1540562" y="316559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rot="10800000" flipH="1" flipV="1">
              <a:off x="1388162" y="301319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Straight Connector 594"/>
            <p:cNvCxnSpPr/>
            <p:nvPr/>
          </p:nvCxnSpPr>
          <p:spPr>
            <a:xfrm rot="10800000" flipH="1" flipV="1">
              <a:off x="1540562" y="316559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595"/>
            <p:cNvCxnSpPr/>
            <p:nvPr/>
          </p:nvCxnSpPr>
          <p:spPr>
            <a:xfrm flipH="1" flipV="1">
              <a:off x="930962" y="309270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/>
            <p:cNvCxnSpPr/>
            <p:nvPr/>
          </p:nvCxnSpPr>
          <p:spPr>
            <a:xfrm rot="10800000" flipH="1" flipV="1">
              <a:off x="930962" y="309270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/>
            <p:nvPr/>
          </p:nvCxnSpPr>
          <p:spPr>
            <a:xfrm flipH="1" flipV="1">
              <a:off x="1871866" y="298006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H="1" flipV="1">
              <a:off x="2024266" y="313246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H="1" flipV="1">
              <a:off x="1775787" y="320204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rot="10800000" flipH="1" flipV="1">
              <a:off x="1775787" y="320204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/>
            <p:nvPr/>
          </p:nvCxnSpPr>
          <p:spPr>
            <a:xfrm flipH="1" flipV="1">
              <a:off x="1702903" y="303969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/>
            <p:nvPr/>
          </p:nvCxnSpPr>
          <p:spPr>
            <a:xfrm flipH="1" flipV="1">
              <a:off x="1855303" y="319209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/>
            <p:cNvCxnSpPr/>
            <p:nvPr/>
          </p:nvCxnSpPr>
          <p:spPr>
            <a:xfrm flipH="1" flipV="1">
              <a:off x="2007703" y="334449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/>
            <p:cNvCxnSpPr/>
            <p:nvPr/>
          </p:nvCxnSpPr>
          <p:spPr>
            <a:xfrm flipH="1" flipV="1">
              <a:off x="2060713" y="349689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H="1" flipV="1">
              <a:off x="1759224" y="341407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rot="10800000" flipH="1" flipV="1">
              <a:off x="1759224" y="341407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rot="10800000" flipH="1" flipV="1">
              <a:off x="874640" y="265870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 flipH="1" flipV="1">
              <a:off x="665919" y="272827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/>
            <p:nvPr/>
          </p:nvCxnSpPr>
          <p:spPr>
            <a:xfrm flipH="1" flipV="1">
              <a:off x="818319" y="288067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/>
            <p:nvPr/>
          </p:nvCxnSpPr>
          <p:spPr>
            <a:xfrm flipH="1" flipV="1">
              <a:off x="569840" y="295024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/>
            <p:cNvCxnSpPr/>
            <p:nvPr/>
          </p:nvCxnSpPr>
          <p:spPr>
            <a:xfrm rot="10800000" flipH="1" flipV="1">
              <a:off x="569840" y="295024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/>
            <p:nvPr/>
          </p:nvCxnSpPr>
          <p:spPr>
            <a:xfrm flipH="1" flipV="1">
              <a:off x="496956" y="278790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/>
            <p:nvPr/>
          </p:nvCxnSpPr>
          <p:spPr>
            <a:xfrm flipH="1" flipV="1">
              <a:off x="649356" y="294030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 flipH="1" flipV="1">
              <a:off x="801756" y="309270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/>
            <p:cNvCxnSpPr/>
            <p:nvPr/>
          </p:nvCxnSpPr>
          <p:spPr>
            <a:xfrm flipH="1" flipV="1">
              <a:off x="553277" y="316228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/>
            <p:cNvCxnSpPr/>
            <p:nvPr/>
          </p:nvCxnSpPr>
          <p:spPr>
            <a:xfrm rot="10800000" flipH="1" flipV="1">
              <a:off x="553277" y="316228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/>
            <p:cNvCxnSpPr/>
            <p:nvPr/>
          </p:nvCxnSpPr>
          <p:spPr>
            <a:xfrm flipH="1" flipV="1">
              <a:off x="785189" y="337431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/>
            <p:nvPr/>
          </p:nvCxnSpPr>
          <p:spPr>
            <a:xfrm flipH="1" flipV="1">
              <a:off x="536710" y="344388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/>
            <p:nvPr/>
          </p:nvCxnSpPr>
          <p:spPr>
            <a:xfrm rot="10800000" flipH="1" flipV="1">
              <a:off x="536710" y="344388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 flipH="1" flipV="1">
              <a:off x="699047" y="179731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/>
            <p:nvPr/>
          </p:nvCxnSpPr>
          <p:spPr>
            <a:xfrm flipH="1" flipV="1">
              <a:off x="851447" y="194971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/>
            <p:nvPr/>
          </p:nvCxnSpPr>
          <p:spPr>
            <a:xfrm flipH="1" flipV="1">
              <a:off x="1003847" y="210211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/>
            <p:nvPr/>
          </p:nvCxnSpPr>
          <p:spPr>
            <a:xfrm flipH="1" flipV="1">
              <a:off x="1156247" y="225451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/>
            <p:cNvCxnSpPr/>
            <p:nvPr/>
          </p:nvCxnSpPr>
          <p:spPr>
            <a:xfrm flipH="1" flipV="1">
              <a:off x="1308647" y="240691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Connector 625"/>
            <p:cNvCxnSpPr/>
            <p:nvPr/>
          </p:nvCxnSpPr>
          <p:spPr>
            <a:xfrm flipH="1" flipV="1">
              <a:off x="1461047" y="255931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/>
            <p:cNvCxnSpPr/>
            <p:nvPr/>
          </p:nvCxnSpPr>
          <p:spPr>
            <a:xfrm flipH="1" flipV="1">
              <a:off x="1060168" y="238703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627"/>
            <p:cNvCxnSpPr/>
            <p:nvPr/>
          </p:nvCxnSpPr>
          <p:spPr>
            <a:xfrm flipH="1" flipV="1">
              <a:off x="1212568" y="253943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/>
            <p:cNvCxnSpPr/>
            <p:nvPr/>
          </p:nvCxnSpPr>
          <p:spPr>
            <a:xfrm rot="10800000" flipH="1" flipV="1">
              <a:off x="1060168" y="238703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Connector 629"/>
            <p:cNvCxnSpPr/>
            <p:nvPr/>
          </p:nvCxnSpPr>
          <p:spPr>
            <a:xfrm rot="10800000" flipH="1" flipV="1">
              <a:off x="1212568" y="253943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630"/>
            <p:cNvCxnSpPr/>
            <p:nvPr/>
          </p:nvCxnSpPr>
          <p:spPr>
            <a:xfrm flipH="1" flipV="1">
              <a:off x="1212568" y="209217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/>
            <p:cNvCxnSpPr/>
            <p:nvPr/>
          </p:nvCxnSpPr>
          <p:spPr>
            <a:xfrm flipH="1" flipV="1">
              <a:off x="1364968" y="224457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632"/>
            <p:cNvCxnSpPr/>
            <p:nvPr/>
          </p:nvCxnSpPr>
          <p:spPr>
            <a:xfrm rot="10800000" flipH="1" flipV="1">
              <a:off x="1212568" y="209217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/>
            <p:cNvCxnSpPr/>
            <p:nvPr/>
          </p:nvCxnSpPr>
          <p:spPr>
            <a:xfrm rot="10800000" flipH="1" flipV="1">
              <a:off x="1364968" y="224457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/>
            <p:cNvCxnSpPr/>
            <p:nvPr/>
          </p:nvCxnSpPr>
          <p:spPr>
            <a:xfrm rot="10800000" flipH="1" flipV="1">
              <a:off x="1517368" y="239697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/>
            <p:cNvCxnSpPr/>
            <p:nvPr/>
          </p:nvCxnSpPr>
          <p:spPr>
            <a:xfrm flipH="1" flipV="1">
              <a:off x="755368" y="217168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/>
            <p:nvPr/>
          </p:nvCxnSpPr>
          <p:spPr>
            <a:xfrm flipH="1" flipV="1">
              <a:off x="907768" y="232408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/>
            <p:nvPr/>
          </p:nvCxnSpPr>
          <p:spPr>
            <a:xfrm rot="10800000" flipH="1" flipV="1">
              <a:off x="755368" y="217168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/>
            <p:cNvCxnSpPr/>
            <p:nvPr/>
          </p:nvCxnSpPr>
          <p:spPr>
            <a:xfrm rot="10800000" flipH="1" flipV="1">
              <a:off x="907768" y="232408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/>
            <p:cNvCxnSpPr/>
            <p:nvPr/>
          </p:nvCxnSpPr>
          <p:spPr>
            <a:xfrm rot="10800000" flipH="1" flipV="1">
              <a:off x="1060168" y="247648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/>
            <p:cNvCxnSpPr/>
            <p:nvPr/>
          </p:nvCxnSpPr>
          <p:spPr>
            <a:xfrm flipH="1" flipV="1">
              <a:off x="699047" y="239365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/>
            <p:nvPr/>
          </p:nvCxnSpPr>
          <p:spPr>
            <a:xfrm flipH="1" flipV="1">
              <a:off x="851447" y="254605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/>
            <p:nvPr/>
          </p:nvCxnSpPr>
          <p:spPr>
            <a:xfrm flipH="1" flipV="1">
              <a:off x="682484" y="260569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/>
            <p:nvPr/>
          </p:nvCxnSpPr>
          <p:spPr>
            <a:xfrm flipH="1" flipV="1">
              <a:off x="1017099" y="155877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/>
            <p:nvPr/>
          </p:nvCxnSpPr>
          <p:spPr>
            <a:xfrm flipH="1" flipV="1">
              <a:off x="1169499" y="171117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/>
            <p:nvPr/>
          </p:nvCxnSpPr>
          <p:spPr>
            <a:xfrm flipH="1" flipV="1">
              <a:off x="1321899" y="186357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/>
            <p:nvPr/>
          </p:nvCxnSpPr>
          <p:spPr>
            <a:xfrm flipH="1" flipV="1">
              <a:off x="1474299" y="201597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/>
            <p:nvPr/>
          </p:nvCxnSpPr>
          <p:spPr>
            <a:xfrm flipH="1" flipV="1">
              <a:off x="1530620" y="185363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/>
            <p:cNvCxnSpPr/>
            <p:nvPr/>
          </p:nvCxnSpPr>
          <p:spPr>
            <a:xfrm flipH="1" flipV="1">
              <a:off x="1683020" y="200603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/>
            <p:cNvCxnSpPr/>
            <p:nvPr/>
          </p:nvCxnSpPr>
          <p:spPr>
            <a:xfrm rot="10800000" flipH="1" flipV="1">
              <a:off x="1530620" y="185363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/>
            <p:nvPr/>
          </p:nvCxnSpPr>
          <p:spPr>
            <a:xfrm rot="10800000" flipH="1" flipV="1">
              <a:off x="1683020" y="200603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/>
            <p:cNvCxnSpPr/>
            <p:nvPr/>
          </p:nvCxnSpPr>
          <p:spPr>
            <a:xfrm flipH="1" flipV="1">
              <a:off x="1073420" y="193315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Connector 652"/>
            <p:cNvCxnSpPr/>
            <p:nvPr/>
          </p:nvCxnSpPr>
          <p:spPr>
            <a:xfrm rot="10800000" flipH="1" flipV="1">
              <a:off x="1073420" y="193315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Connector 653"/>
            <p:cNvCxnSpPr/>
            <p:nvPr/>
          </p:nvCxnSpPr>
          <p:spPr>
            <a:xfrm flipH="1" flipV="1">
              <a:off x="1623390" y="209548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Straight Connector 654"/>
            <p:cNvCxnSpPr/>
            <p:nvPr/>
          </p:nvCxnSpPr>
          <p:spPr>
            <a:xfrm flipH="1" flipV="1">
              <a:off x="1775790" y="224788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Straight Connector 655"/>
            <p:cNvCxnSpPr/>
            <p:nvPr/>
          </p:nvCxnSpPr>
          <p:spPr>
            <a:xfrm flipH="1" flipV="1">
              <a:off x="1527311" y="231746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Straight Connector 656"/>
            <p:cNvCxnSpPr/>
            <p:nvPr/>
          </p:nvCxnSpPr>
          <p:spPr>
            <a:xfrm rot="10800000" flipH="1" flipV="1">
              <a:off x="1527311" y="231746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Straight Connector 657"/>
            <p:cNvCxnSpPr/>
            <p:nvPr/>
          </p:nvCxnSpPr>
          <p:spPr>
            <a:xfrm flipH="1" flipV="1">
              <a:off x="1454427" y="215511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Straight Connector 658"/>
            <p:cNvCxnSpPr/>
            <p:nvPr/>
          </p:nvCxnSpPr>
          <p:spPr>
            <a:xfrm flipH="1" flipV="1">
              <a:off x="1606827" y="230751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Connector 659"/>
            <p:cNvCxnSpPr/>
            <p:nvPr/>
          </p:nvCxnSpPr>
          <p:spPr>
            <a:xfrm flipH="1" flipV="1">
              <a:off x="1759227" y="245991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Connector 660"/>
            <p:cNvCxnSpPr/>
            <p:nvPr/>
          </p:nvCxnSpPr>
          <p:spPr>
            <a:xfrm flipH="1" flipV="1">
              <a:off x="1911627" y="261231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Straight Connector 661"/>
            <p:cNvCxnSpPr/>
            <p:nvPr/>
          </p:nvCxnSpPr>
          <p:spPr>
            <a:xfrm flipH="1" flipV="1">
              <a:off x="1510748" y="252949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Straight Connector 662"/>
            <p:cNvCxnSpPr/>
            <p:nvPr/>
          </p:nvCxnSpPr>
          <p:spPr>
            <a:xfrm rot="10800000" flipH="1" flipV="1">
              <a:off x="1510748" y="252949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/>
            <p:cNvCxnSpPr/>
            <p:nvPr/>
          </p:nvCxnSpPr>
          <p:spPr>
            <a:xfrm flipH="1" flipV="1">
              <a:off x="675857" y="153557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/>
            <p:cNvCxnSpPr/>
            <p:nvPr/>
          </p:nvCxnSpPr>
          <p:spPr>
            <a:xfrm flipH="1" flipV="1">
              <a:off x="884578" y="152563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Connector 665"/>
            <p:cNvCxnSpPr/>
            <p:nvPr/>
          </p:nvCxnSpPr>
          <p:spPr>
            <a:xfrm rot="10800000" flipH="1" flipV="1">
              <a:off x="884578" y="1525638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/>
            <p:cNvCxnSpPr/>
            <p:nvPr/>
          </p:nvCxnSpPr>
          <p:spPr>
            <a:xfrm flipH="1" flipV="1">
              <a:off x="506894" y="159521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/>
            <p:cNvCxnSpPr/>
            <p:nvPr/>
          </p:nvCxnSpPr>
          <p:spPr>
            <a:xfrm flipH="1" flipV="1">
              <a:off x="659294" y="174761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Straight Connector 668"/>
            <p:cNvCxnSpPr/>
            <p:nvPr/>
          </p:nvCxnSpPr>
          <p:spPr>
            <a:xfrm flipH="1" flipV="1">
              <a:off x="715615" y="158527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Connector 669"/>
            <p:cNvCxnSpPr/>
            <p:nvPr/>
          </p:nvCxnSpPr>
          <p:spPr>
            <a:xfrm flipH="1" flipV="1">
              <a:off x="868015" y="173767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/>
            <p:cNvCxnSpPr/>
            <p:nvPr/>
          </p:nvCxnSpPr>
          <p:spPr>
            <a:xfrm rot="10800000" flipH="1" flipV="1">
              <a:off x="715615" y="158527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Connector 671"/>
            <p:cNvCxnSpPr/>
            <p:nvPr/>
          </p:nvCxnSpPr>
          <p:spPr>
            <a:xfrm rot="10800000" flipH="1" flipV="1">
              <a:off x="868015" y="173767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Straight Connector 672"/>
            <p:cNvCxnSpPr/>
            <p:nvPr/>
          </p:nvCxnSpPr>
          <p:spPr>
            <a:xfrm flipH="1" flipV="1">
              <a:off x="1199319" y="15521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Connector 673"/>
            <p:cNvCxnSpPr/>
            <p:nvPr/>
          </p:nvCxnSpPr>
          <p:spPr>
            <a:xfrm flipH="1" flipV="1">
              <a:off x="1351719" y="170454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Connector 674"/>
            <p:cNvCxnSpPr/>
            <p:nvPr/>
          </p:nvCxnSpPr>
          <p:spPr>
            <a:xfrm flipH="1" flipV="1">
              <a:off x="1103240" y="177412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Connector 675"/>
            <p:cNvCxnSpPr/>
            <p:nvPr/>
          </p:nvCxnSpPr>
          <p:spPr>
            <a:xfrm rot="10800000" flipH="1" flipV="1">
              <a:off x="1103240" y="177412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Straight Connector 676"/>
            <p:cNvCxnSpPr/>
            <p:nvPr/>
          </p:nvCxnSpPr>
          <p:spPr>
            <a:xfrm flipH="1" flipV="1">
              <a:off x="1030356" y="161177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Straight Connector 677"/>
            <p:cNvCxnSpPr/>
            <p:nvPr/>
          </p:nvCxnSpPr>
          <p:spPr>
            <a:xfrm flipH="1" flipV="1">
              <a:off x="1182756" y="176417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/>
            <p:cNvCxnSpPr/>
            <p:nvPr/>
          </p:nvCxnSpPr>
          <p:spPr>
            <a:xfrm flipH="1" flipV="1">
              <a:off x="1335156" y="191657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/>
            <p:cNvCxnSpPr/>
            <p:nvPr/>
          </p:nvCxnSpPr>
          <p:spPr>
            <a:xfrm flipH="1" flipV="1">
              <a:off x="1487556" y="206897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/>
            <p:cNvCxnSpPr/>
            <p:nvPr/>
          </p:nvCxnSpPr>
          <p:spPr>
            <a:xfrm flipH="1" flipV="1">
              <a:off x="1086677" y="198615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Connector 681"/>
            <p:cNvCxnSpPr/>
            <p:nvPr/>
          </p:nvCxnSpPr>
          <p:spPr>
            <a:xfrm rot="10800000" flipH="1" flipV="1">
              <a:off x="1086677" y="198615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Connector 682"/>
            <p:cNvCxnSpPr/>
            <p:nvPr/>
          </p:nvCxnSpPr>
          <p:spPr>
            <a:xfrm flipH="1" flipV="1">
              <a:off x="304795" y="214849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/>
            <p:cNvCxnSpPr/>
            <p:nvPr/>
          </p:nvCxnSpPr>
          <p:spPr>
            <a:xfrm flipH="1" flipV="1">
              <a:off x="457195" y="230089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/>
            <p:cNvCxnSpPr/>
            <p:nvPr/>
          </p:nvCxnSpPr>
          <p:spPr>
            <a:xfrm flipH="1" flipV="1">
              <a:off x="609595" y="245329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/>
            <p:cNvCxnSpPr/>
            <p:nvPr/>
          </p:nvCxnSpPr>
          <p:spPr>
            <a:xfrm flipH="1" flipV="1">
              <a:off x="361116" y="252286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686"/>
            <p:cNvCxnSpPr/>
            <p:nvPr/>
          </p:nvCxnSpPr>
          <p:spPr>
            <a:xfrm rot="10800000" flipH="1" flipV="1">
              <a:off x="361116" y="252286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/>
            <p:cNvCxnSpPr/>
            <p:nvPr/>
          </p:nvCxnSpPr>
          <p:spPr>
            <a:xfrm flipH="1" flipV="1">
              <a:off x="622847" y="190995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/>
            <p:cNvCxnSpPr/>
            <p:nvPr/>
          </p:nvCxnSpPr>
          <p:spPr>
            <a:xfrm flipH="1" flipV="1">
              <a:off x="679168" y="228433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/>
            <p:cNvCxnSpPr/>
            <p:nvPr/>
          </p:nvCxnSpPr>
          <p:spPr>
            <a:xfrm rot="10800000" flipH="1" flipV="1">
              <a:off x="679168" y="228433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/>
            <p:cNvCxnSpPr/>
            <p:nvPr/>
          </p:nvCxnSpPr>
          <p:spPr>
            <a:xfrm flipH="1" flipV="1">
              <a:off x="490326" y="187681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691"/>
            <p:cNvCxnSpPr/>
            <p:nvPr/>
          </p:nvCxnSpPr>
          <p:spPr>
            <a:xfrm rot="10800000" flipH="1" flipV="1">
              <a:off x="490326" y="187681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 flipH="1" flipV="1">
              <a:off x="321363" y="193645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/>
            <p:cNvCxnSpPr/>
            <p:nvPr/>
          </p:nvCxnSpPr>
          <p:spPr>
            <a:xfrm flipH="1" flipV="1">
              <a:off x="473763" y="208885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Connector 694"/>
            <p:cNvCxnSpPr/>
            <p:nvPr/>
          </p:nvCxnSpPr>
          <p:spPr>
            <a:xfrm rot="10800000" flipH="1" flipV="1">
              <a:off x="321363" y="193645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Straight Connector 695"/>
            <p:cNvCxnSpPr/>
            <p:nvPr/>
          </p:nvCxnSpPr>
          <p:spPr>
            <a:xfrm rot="10800000" flipH="1" flipV="1">
              <a:off x="473763" y="208885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Straight Connector 696"/>
            <p:cNvCxnSpPr/>
            <p:nvPr/>
          </p:nvCxnSpPr>
          <p:spPr>
            <a:xfrm flipH="1" flipV="1">
              <a:off x="708988" y="212530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/>
            <p:cNvCxnSpPr/>
            <p:nvPr/>
          </p:nvCxnSpPr>
          <p:spPr>
            <a:xfrm rot="10800000" flipH="1" flipV="1">
              <a:off x="708988" y="212530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/>
            <p:cNvCxnSpPr/>
            <p:nvPr/>
          </p:nvCxnSpPr>
          <p:spPr>
            <a:xfrm flipH="1" flipV="1">
              <a:off x="636104" y="196296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/>
            <p:cNvCxnSpPr/>
            <p:nvPr/>
          </p:nvCxnSpPr>
          <p:spPr>
            <a:xfrm flipH="1" flipV="1">
              <a:off x="692425" y="233733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/>
            <p:cNvCxnSpPr/>
            <p:nvPr/>
          </p:nvCxnSpPr>
          <p:spPr>
            <a:xfrm rot="10800000" flipH="1" flipV="1">
              <a:off x="692425" y="233733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/>
            <p:cNvCxnSpPr/>
            <p:nvPr/>
          </p:nvCxnSpPr>
          <p:spPr>
            <a:xfrm flipH="1" flipV="1">
              <a:off x="1742659" y="332793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 rot="10800000" flipH="1" flipV="1">
              <a:off x="1742659" y="3327934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/>
            <p:nvPr/>
          </p:nvCxnSpPr>
          <p:spPr>
            <a:xfrm flipH="1" flipV="1">
              <a:off x="1726092" y="360954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/>
            <p:nvPr/>
          </p:nvCxnSpPr>
          <p:spPr>
            <a:xfrm rot="10800000" flipH="1" flipV="1">
              <a:off x="1726092" y="360954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/>
            <p:nvPr/>
          </p:nvCxnSpPr>
          <p:spPr>
            <a:xfrm flipH="1" flipV="1">
              <a:off x="1461049" y="324510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/>
            <p:cNvCxnSpPr/>
            <p:nvPr/>
          </p:nvCxnSpPr>
          <p:spPr>
            <a:xfrm flipH="1" flipV="1">
              <a:off x="1613449" y="339750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/>
            <p:nvPr/>
          </p:nvCxnSpPr>
          <p:spPr>
            <a:xfrm flipH="1" flipV="1">
              <a:off x="1364970" y="346708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/>
            <p:nvPr/>
          </p:nvCxnSpPr>
          <p:spPr>
            <a:xfrm rot="10800000" flipH="1" flipV="1">
              <a:off x="1364970" y="3467081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/>
            <p:cNvCxnSpPr/>
            <p:nvPr/>
          </p:nvCxnSpPr>
          <p:spPr>
            <a:xfrm flipH="1" flipV="1">
              <a:off x="1292086" y="330473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Connector 710"/>
            <p:cNvCxnSpPr/>
            <p:nvPr/>
          </p:nvCxnSpPr>
          <p:spPr>
            <a:xfrm flipH="1" flipV="1">
              <a:off x="1444486" y="345713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 flipH="1" flipV="1">
              <a:off x="1596886" y="3609539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/>
            <p:cNvCxnSpPr/>
            <p:nvPr/>
          </p:nvCxnSpPr>
          <p:spPr>
            <a:xfrm flipH="1" flipV="1">
              <a:off x="1348407" y="367911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/>
            <p:cNvCxnSpPr/>
            <p:nvPr/>
          </p:nvCxnSpPr>
          <p:spPr>
            <a:xfrm rot="10800000" flipH="1" flipV="1">
              <a:off x="1348407" y="367911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/>
            <p:cNvCxnSpPr/>
            <p:nvPr/>
          </p:nvCxnSpPr>
          <p:spPr>
            <a:xfrm flipH="1" flipV="1">
              <a:off x="1580319" y="389114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/>
            <p:cNvCxnSpPr/>
            <p:nvPr/>
          </p:nvCxnSpPr>
          <p:spPr>
            <a:xfrm flipH="1" flipV="1">
              <a:off x="1331840" y="396072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/>
            <p:cNvCxnSpPr/>
            <p:nvPr/>
          </p:nvCxnSpPr>
          <p:spPr>
            <a:xfrm rot="10800000" flipH="1" flipV="1">
              <a:off x="1331840" y="396072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Straight Connector 717"/>
            <p:cNvCxnSpPr/>
            <p:nvPr/>
          </p:nvCxnSpPr>
          <p:spPr>
            <a:xfrm flipH="1" flipV="1">
              <a:off x="1646583" y="324179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/>
            <p:cNvCxnSpPr/>
            <p:nvPr/>
          </p:nvCxnSpPr>
          <p:spPr>
            <a:xfrm rot="10800000" flipH="1" flipV="1">
              <a:off x="1646583" y="3241795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Straight Connector 719"/>
            <p:cNvCxnSpPr/>
            <p:nvPr/>
          </p:nvCxnSpPr>
          <p:spPr>
            <a:xfrm flipH="1" flipV="1">
              <a:off x="1630016" y="352340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Straight Connector 720"/>
            <p:cNvCxnSpPr/>
            <p:nvPr/>
          </p:nvCxnSpPr>
          <p:spPr>
            <a:xfrm rot="10800000" flipH="1" flipV="1">
              <a:off x="1630016" y="352340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Straight Connector 721"/>
            <p:cNvCxnSpPr/>
            <p:nvPr/>
          </p:nvCxnSpPr>
          <p:spPr>
            <a:xfrm flipH="1" flipV="1">
              <a:off x="1517373" y="331136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Connector 722"/>
            <p:cNvCxnSpPr/>
            <p:nvPr/>
          </p:nvCxnSpPr>
          <p:spPr>
            <a:xfrm flipH="1" flipV="1">
              <a:off x="1268894" y="338094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/>
            <p:cNvCxnSpPr/>
            <p:nvPr/>
          </p:nvCxnSpPr>
          <p:spPr>
            <a:xfrm rot="10800000" flipH="1" flipV="1">
              <a:off x="1268894" y="3380942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Connector 724"/>
            <p:cNvCxnSpPr/>
            <p:nvPr/>
          </p:nvCxnSpPr>
          <p:spPr>
            <a:xfrm flipH="1" flipV="1">
              <a:off x="1196010" y="321860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Straight Connector 725"/>
            <p:cNvCxnSpPr/>
            <p:nvPr/>
          </p:nvCxnSpPr>
          <p:spPr>
            <a:xfrm flipH="1" flipV="1">
              <a:off x="1348410" y="337100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Connector 726"/>
            <p:cNvCxnSpPr/>
            <p:nvPr/>
          </p:nvCxnSpPr>
          <p:spPr>
            <a:xfrm flipH="1" flipV="1">
              <a:off x="1500810" y="3523400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Straight Connector 727"/>
            <p:cNvCxnSpPr/>
            <p:nvPr/>
          </p:nvCxnSpPr>
          <p:spPr>
            <a:xfrm flipH="1" flipV="1">
              <a:off x="1252331" y="359297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Straight Connector 728"/>
            <p:cNvCxnSpPr/>
            <p:nvPr/>
          </p:nvCxnSpPr>
          <p:spPr>
            <a:xfrm rot="10800000" flipH="1" flipV="1">
              <a:off x="1252331" y="3592976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Straight Connector 729"/>
            <p:cNvCxnSpPr/>
            <p:nvPr/>
          </p:nvCxnSpPr>
          <p:spPr>
            <a:xfrm flipH="1" flipV="1">
              <a:off x="1484243" y="3805007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Connector 730"/>
            <p:cNvCxnSpPr/>
            <p:nvPr/>
          </p:nvCxnSpPr>
          <p:spPr>
            <a:xfrm flipH="1" flipV="1">
              <a:off x="1235764" y="387458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Connector 731"/>
            <p:cNvCxnSpPr/>
            <p:nvPr/>
          </p:nvCxnSpPr>
          <p:spPr>
            <a:xfrm rot="10800000" flipH="1" flipV="1">
              <a:off x="1235764" y="3874583"/>
              <a:ext cx="95686" cy="101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60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918" y="108012"/>
            <a:ext cx="6998458" cy="5231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Hands-On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B1384-7D92-7E4D-9715-7760AA51AAFC}"/>
              </a:ext>
            </a:extLst>
          </p:cNvPr>
          <p:cNvSpPr txBox="1"/>
          <p:nvPr/>
        </p:nvSpPr>
        <p:spPr>
          <a:xfrm>
            <a:off x="1394741" y="726091"/>
            <a:ext cx="635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6. Correct scaffolds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C83A4-D730-8E4D-AFDD-12DBB24746FD}"/>
              </a:ext>
            </a:extLst>
          </p:cNvPr>
          <p:cNvSpPr txBox="1"/>
          <p:nvPr/>
        </p:nvSpPr>
        <p:spPr>
          <a:xfrm>
            <a:off x="277792" y="1344196"/>
            <a:ext cx="834534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Install </a:t>
            </a:r>
            <a:r>
              <a:rPr lang="en-US" sz="2400" dirty="0" err="1"/>
              <a:t>Juicebox</a:t>
            </a:r>
            <a:r>
              <a:rPr lang="en-US" sz="2400" dirty="0"/>
              <a:t>: </a:t>
            </a:r>
            <a:r>
              <a:rPr lang="en-US" sz="1800" dirty="0">
                <a:hlinkClick r:id="rId2"/>
              </a:rPr>
              <a:t>https://github.com/aidenlab/Juicebox/wiki/Download</a:t>
            </a:r>
            <a:r>
              <a:rPr lang="en-US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Load .hic and .assembly files from </a:t>
            </a:r>
            <a:r>
              <a:rPr lang="en-US" dirty="0">
                <a:latin typeface="Courier" pitchFamily="2" charset="0"/>
              </a:rPr>
              <a:t>/share/workshop/</a:t>
            </a:r>
            <a:r>
              <a:rPr lang="en-US" dirty="0" err="1">
                <a:latin typeface="Courier" pitchFamily="2" charset="0"/>
              </a:rPr>
              <a:t>genome_assembly</a:t>
            </a:r>
            <a:r>
              <a:rPr lang="en-US" dirty="0">
                <a:latin typeface="Courier" pitchFamily="2" charset="0"/>
              </a:rPr>
              <a:t>/phase_genomics_2020_data_fungus/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Fix scaffold issues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Export new .assembly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juicebox_assembly_converter.py</a:t>
            </a:r>
            <a:r>
              <a:rPr lang="en-US" sz="2400" dirty="0"/>
              <a:t> to generate a new FASTA, AGP, BED, and break report for your genome edits</a:t>
            </a: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Install: </a:t>
            </a:r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juicebox_scripts</a:t>
            </a:r>
            <a:endParaRPr lang="en-US" dirty="0">
              <a:latin typeface="Courier" pitchFamily="2" charset="0"/>
            </a:endParaRPr>
          </a:p>
          <a:p>
            <a:pPr marL="799994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Need to run with </a:t>
            </a:r>
            <a:r>
              <a:rPr lang="en-US" dirty="0">
                <a:latin typeface="Courier" pitchFamily="2" charset="0"/>
              </a:rPr>
              <a:t>python /software/</a:t>
            </a:r>
            <a:r>
              <a:rPr lang="en-US" dirty="0" err="1">
                <a:latin typeface="Courier" pitchFamily="2" charset="0"/>
              </a:rPr>
              <a:t>juicebox_scripts</a:t>
            </a:r>
            <a:r>
              <a:rPr lang="en-US" dirty="0">
                <a:latin typeface="Courier" pitchFamily="2" charset="0"/>
              </a:rPr>
              <a:t>/1487f3/lssc0-linux/bin/</a:t>
            </a:r>
            <a:r>
              <a:rPr lang="en-US" dirty="0" err="1">
                <a:latin typeface="Courier" pitchFamily="2" charset="0"/>
              </a:rPr>
              <a:t>juicebox_assembly_converter.py</a:t>
            </a:r>
            <a:endParaRPr lang="en-US" dirty="0">
              <a:latin typeface="Courier" pitchFamily="2" charset="0"/>
            </a:endParaRPr>
          </a:p>
          <a:p>
            <a:pPr marL="1142796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dirty="0">
                <a:latin typeface="Courier" pitchFamily="2" charset="0"/>
              </a:rPr>
              <a:t>which </a:t>
            </a:r>
            <a:r>
              <a:rPr lang="en-US" dirty="0" err="1">
                <a:latin typeface="Courier" pitchFamily="2" charset="0"/>
              </a:rPr>
              <a:t>juicebox_assembly_converter.py</a:t>
            </a:r>
            <a:r>
              <a:rPr lang="en-US" sz="2400" dirty="0"/>
              <a:t> if you can’t find it</a:t>
            </a:r>
          </a:p>
        </p:txBody>
      </p:sp>
    </p:spTree>
    <p:extLst>
      <p:ext uri="{BB962C8B-B14F-4D97-AF65-F5344CB8AC3E}">
        <p14:creationId xmlns:p14="http://schemas.microsoft.com/office/powerpoint/2010/main" val="569227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317" y="982606"/>
            <a:ext cx="3348084" cy="2585317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en-US" sz="2000" b="1" u="sng" dirty="0">
                <a:solidFill>
                  <a:schemeClr val="accent2"/>
                </a:solidFill>
              </a:rPr>
              <a:t>UW Genome Sciences</a:t>
            </a:r>
            <a:endParaRPr lang="en-US" sz="2000" u="sng" dirty="0">
              <a:solidFill>
                <a:schemeClr val="accent2"/>
              </a:solidFill>
            </a:endParaRPr>
          </a:p>
          <a:p>
            <a:r>
              <a:rPr lang="en-US" sz="2000" dirty="0"/>
              <a:t>Jay </a:t>
            </a:r>
            <a:r>
              <a:rPr lang="en-US" sz="2000" dirty="0" err="1"/>
              <a:t>Shendure</a:t>
            </a:r>
            <a:endParaRPr lang="en-US" sz="2000" dirty="0"/>
          </a:p>
          <a:p>
            <a:r>
              <a:rPr lang="en-US" sz="2000" dirty="0" err="1"/>
              <a:t>Maitreya</a:t>
            </a:r>
            <a:r>
              <a:rPr lang="en-US" sz="2000" dirty="0"/>
              <a:t> Dunham </a:t>
            </a:r>
          </a:p>
          <a:p>
            <a:r>
              <a:rPr lang="en-US" sz="2000" dirty="0" err="1"/>
              <a:t>Ehanan</a:t>
            </a:r>
            <a:r>
              <a:rPr lang="en-US" sz="2000" dirty="0"/>
              <a:t> </a:t>
            </a:r>
            <a:r>
              <a:rPr lang="en-US" sz="2000" dirty="0" err="1"/>
              <a:t>Borenstein</a:t>
            </a:r>
            <a:endParaRPr lang="en-US" sz="2000" dirty="0"/>
          </a:p>
          <a:p>
            <a:r>
              <a:rPr lang="en-US" sz="2000" dirty="0"/>
              <a:t>Josh Burton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Bill Noble</a:t>
            </a:r>
          </a:p>
          <a:p>
            <a:r>
              <a:rPr lang="en-US" sz="2000" dirty="0" err="1"/>
              <a:t>Nelle</a:t>
            </a:r>
            <a:r>
              <a:rPr lang="en-US" sz="2000" dirty="0"/>
              <a:t> </a:t>
            </a:r>
            <a:r>
              <a:rPr lang="en-US" sz="2000" dirty="0" err="1"/>
              <a:t>Varoquaux</a:t>
            </a:r>
            <a:endParaRPr lang="en-US" sz="2000" dirty="0"/>
          </a:p>
          <a:p>
            <a:r>
              <a:rPr lang="en-US" sz="2000" dirty="0" err="1"/>
              <a:t>Ferhat</a:t>
            </a:r>
            <a:r>
              <a:rPr lang="en-US" sz="2000" dirty="0"/>
              <a:t> Ay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932" y="4185519"/>
            <a:ext cx="714430" cy="73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57" y="4185519"/>
            <a:ext cx="1633720" cy="739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536" y="4185520"/>
            <a:ext cx="727214" cy="73159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Box 9"/>
          <p:cNvSpPr txBox="1"/>
          <p:nvPr/>
        </p:nvSpPr>
        <p:spPr>
          <a:xfrm>
            <a:off x="6412678" y="614713"/>
            <a:ext cx="2520830" cy="2862308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en-US" sz="2000" b="1" u="sng" dirty="0">
                <a:solidFill>
                  <a:schemeClr val="accent2"/>
                </a:solidFill>
              </a:rPr>
              <a:t>Phase Genomics</a:t>
            </a:r>
            <a:endParaRPr lang="en-US" sz="2000" dirty="0"/>
          </a:p>
          <a:p>
            <a:r>
              <a:rPr lang="en-US" sz="2000" dirty="0"/>
              <a:t>Ivan </a:t>
            </a:r>
            <a:r>
              <a:rPr lang="en-US" sz="2000" dirty="0" err="1"/>
              <a:t>Liachko</a:t>
            </a:r>
            <a:endParaRPr lang="en-US" sz="2000" dirty="0"/>
          </a:p>
          <a:p>
            <a:r>
              <a:rPr lang="en-US" sz="2000" dirty="0"/>
              <a:t>Andrew Wiser</a:t>
            </a:r>
          </a:p>
          <a:p>
            <a:r>
              <a:rPr lang="en-US" sz="2000" dirty="0"/>
              <a:t>Max Press</a:t>
            </a:r>
          </a:p>
          <a:p>
            <a:r>
              <a:rPr lang="en-US" sz="2000" dirty="0"/>
              <a:t>Zev </a:t>
            </a:r>
            <a:r>
              <a:rPr lang="en-US" sz="2000" dirty="0" err="1"/>
              <a:t>Kronenberg</a:t>
            </a:r>
            <a:endParaRPr lang="en-US" sz="2000" dirty="0"/>
          </a:p>
          <a:p>
            <a:r>
              <a:rPr lang="en-US" sz="2000" dirty="0"/>
              <a:t>Kyle Langford</a:t>
            </a:r>
          </a:p>
          <a:p>
            <a:r>
              <a:rPr lang="en-US" sz="2000" dirty="0" err="1"/>
              <a:t>Kaylee</a:t>
            </a:r>
            <a:r>
              <a:rPr lang="en-US" sz="2000" dirty="0"/>
              <a:t> Mueller</a:t>
            </a:r>
          </a:p>
          <a:p>
            <a:r>
              <a:rPr lang="en-US" sz="2000" dirty="0"/>
              <a:t>Kayla Young</a:t>
            </a:r>
          </a:p>
          <a:p>
            <a:r>
              <a:rPr lang="en-US" sz="2000" dirty="0" err="1"/>
              <a:t>Gherman</a:t>
            </a:r>
            <a:r>
              <a:rPr lang="en-US" sz="2000" dirty="0"/>
              <a:t> </a:t>
            </a:r>
            <a:r>
              <a:rPr lang="en-US" sz="2000" dirty="0" err="1"/>
              <a:t>Uritskiy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10216" y="438557"/>
            <a:ext cx="2697263" cy="2862308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en-US" sz="2000" b="1" u="sng" dirty="0">
                <a:solidFill>
                  <a:schemeClr val="accent2"/>
                </a:solidFill>
              </a:rPr>
              <a:t>Collaborators</a:t>
            </a:r>
            <a:endParaRPr lang="en-US" sz="2000" dirty="0"/>
          </a:p>
          <a:p>
            <a:r>
              <a:rPr lang="en-US" sz="2000" dirty="0"/>
              <a:t>Eva Top</a:t>
            </a:r>
          </a:p>
          <a:p>
            <a:r>
              <a:rPr lang="en-US" sz="2000" dirty="0"/>
              <a:t>Mick Watson</a:t>
            </a:r>
          </a:p>
          <a:p>
            <a:r>
              <a:rPr lang="en-US" sz="2000" dirty="0"/>
              <a:t>Patrick Chain</a:t>
            </a:r>
          </a:p>
          <a:p>
            <a:r>
              <a:rPr lang="en-US" sz="2000" dirty="0" err="1"/>
              <a:t>Herminia</a:t>
            </a:r>
            <a:r>
              <a:rPr lang="en-US" sz="2000" dirty="0"/>
              <a:t> </a:t>
            </a:r>
            <a:r>
              <a:rPr lang="en-US" sz="2000" dirty="0" err="1"/>
              <a:t>Loza-Tavera</a:t>
            </a:r>
            <a:endParaRPr lang="en-US" sz="2000" dirty="0"/>
          </a:p>
          <a:p>
            <a:r>
              <a:rPr lang="en-US" sz="2000" dirty="0"/>
              <a:t>Tim Smith</a:t>
            </a:r>
          </a:p>
          <a:p>
            <a:r>
              <a:rPr lang="en-US" sz="2000" dirty="0"/>
              <a:t>Adam </a:t>
            </a:r>
            <a:r>
              <a:rPr lang="en-US" sz="2000" dirty="0" err="1"/>
              <a:t>Phillippy</a:t>
            </a:r>
            <a:endParaRPr lang="en-US" sz="2000" dirty="0"/>
          </a:p>
          <a:p>
            <a:r>
              <a:rPr lang="en-US" sz="2000" dirty="0"/>
              <a:t>Justin </a:t>
            </a:r>
            <a:r>
              <a:rPr lang="en-US" sz="2000" dirty="0" err="1"/>
              <a:t>Sonnenburg</a:t>
            </a:r>
            <a:endParaRPr lang="en-US" sz="2000" dirty="0"/>
          </a:p>
          <a:p>
            <a:r>
              <a:rPr lang="en-US" sz="2000" dirty="0"/>
              <a:t>Team </a:t>
            </a:r>
            <a:r>
              <a:rPr lang="en-US" sz="2000" dirty="0" err="1"/>
              <a:t>PacBio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619" y="4185520"/>
            <a:ext cx="5133221" cy="7315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30" y="0"/>
            <a:ext cx="5567807" cy="523220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en-US" sz="2800" b="1" dirty="0">
                <a:solidFill>
                  <a:srgbClr val="1F4E79"/>
                </a:solidFill>
              </a:rPr>
              <a:t>Acknowledgements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9286" y="3526575"/>
            <a:ext cx="2380524" cy="5800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6282" y="3449074"/>
            <a:ext cx="1041604" cy="690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667" y="3520626"/>
            <a:ext cx="889085" cy="5752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1085" y="3466542"/>
            <a:ext cx="1037550" cy="6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8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37" y="1263347"/>
            <a:ext cx="5207584" cy="156600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4" name="TextBox 53"/>
          <p:cNvSpPr txBox="1"/>
          <p:nvPr/>
        </p:nvSpPr>
        <p:spPr>
          <a:xfrm>
            <a:off x="533467" y="130801"/>
            <a:ext cx="6322962" cy="1077218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en-US" sz="3200" b="1" dirty="0">
                <a:solidFill>
                  <a:srgbClr val="1F4E79"/>
                </a:solidFill>
              </a:rPr>
              <a:t>Proximity Ligation (Hi-C) captures the 3D structure of chromosomes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20327" y="2936537"/>
            <a:ext cx="6151784" cy="2213658"/>
            <a:chOff x="1520327" y="2936530"/>
            <a:chExt cx="6151782" cy="2213658"/>
          </a:xfrm>
        </p:grpSpPr>
        <p:grpSp>
          <p:nvGrpSpPr>
            <p:cNvPr id="68" name="Group 67"/>
            <p:cNvGrpSpPr/>
            <p:nvPr/>
          </p:nvGrpSpPr>
          <p:grpSpPr>
            <a:xfrm>
              <a:off x="1520327" y="2936530"/>
              <a:ext cx="2602836" cy="2213658"/>
              <a:chOff x="1575419" y="3698170"/>
              <a:chExt cx="3232232" cy="318927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2291734" y="3794141"/>
                <a:ext cx="2327082" cy="2319813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2360930" y="6199580"/>
                <a:ext cx="2255520" cy="120650"/>
                <a:chOff x="2373630" y="6510730"/>
                <a:chExt cx="2255520" cy="120650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2373630" y="6517080"/>
                  <a:ext cx="225552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2373630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627880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3500754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5411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937192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3218973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782535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064316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346097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998695" y="4904105"/>
                <a:ext cx="2255520" cy="120650"/>
                <a:chOff x="2373630" y="6510730"/>
                <a:chExt cx="2255520" cy="120650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2373630" y="6517080"/>
                  <a:ext cx="225552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373630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627880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3500754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2655411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937192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218973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3782535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4064316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4346097" y="6510730"/>
                  <a:ext cx="0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1832653" y="5947340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832653" y="5666192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832653" y="5385044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3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832653" y="5103901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4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832653" y="4822753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5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832653" y="4541609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6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828172" y="4260461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7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832653" y="3979316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8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832653" y="3698170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9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225953" y="6282131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507736" y="6282131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789517" y="6282131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3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059466" y="6282131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4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353078" y="6282131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5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623027" y="6282131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6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914399" y="6282131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7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205386" y="6282131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8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481474" y="6282131"/>
                <a:ext cx="326177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9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6200000">
                <a:off x="1124626" y="4800988"/>
                <a:ext cx="1245566" cy="343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coordinate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967726" y="6488366"/>
                <a:ext cx="1073595" cy="39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coordinate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066768" y="2947664"/>
              <a:ext cx="2605341" cy="1889159"/>
              <a:chOff x="5252441" y="2686566"/>
              <a:chExt cx="3065403" cy="2518879"/>
            </a:xfrm>
            <a:noFill/>
          </p:grpSpPr>
          <p:pic>
            <p:nvPicPr>
              <p:cNvPr id="51" name="Picture 2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8098" y="2686566"/>
                <a:ext cx="2147103" cy="2260327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52" name="Right Arrow 51"/>
              <p:cNvSpPr/>
              <p:nvPr/>
            </p:nvSpPr>
            <p:spPr>
              <a:xfrm>
                <a:off x="5252441" y="3442757"/>
                <a:ext cx="474693" cy="801384"/>
              </a:xfrm>
              <a:prstGeom prst="rightArrow">
                <a:avLst>
                  <a:gd name="adj1" fmla="val 50000"/>
                  <a:gd name="adj2" fmla="val 60390"/>
                </a:avLst>
              </a:prstGeom>
              <a:grp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l">
                  <a:rot lat="0" lon="0" rev="19800000"/>
                </a:lightRig>
              </a:scene3d>
              <a:sp3d prstMaterial="metal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288353" y="4836113"/>
                <a:ext cx="3029491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Lieberman-Aiden, </a:t>
                </a:r>
                <a:r>
                  <a:rPr lang="en-US" sz="1200" i="1" dirty="0"/>
                  <a:t>et. al</a:t>
                </a:r>
                <a:r>
                  <a:rPr lang="en-US" sz="1200" dirty="0"/>
                  <a:t>. Science, 2009</a:t>
                </a:r>
              </a:p>
            </p:txBody>
          </p:sp>
        </p:grpSp>
        <p:sp>
          <p:nvSpPr>
            <p:cNvPr id="2" name="Right Arrow 1"/>
            <p:cNvSpPr/>
            <p:nvPr/>
          </p:nvSpPr>
          <p:spPr>
            <a:xfrm>
              <a:off x="4343658" y="3546862"/>
              <a:ext cx="733778" cy="544511"/>
            </a:xfrm>
            <a:prstGeom prst="rightArrow">
              <a:avLst>
                <a:gd name="adj1" fmla="val 50000"/>
                <a:gd name="adj2" fmla="val 60210"/>
              </a:avLst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181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28" y="0"/>
            <a:ext cx="4676641" cy="4862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4118" y="4835726"/>
            <a:ext cx="5110406" cy="311621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dirty="0"/>
              <a:t>Irene </a:t>
            </a:r>
            <a:r>
              <a:rPr lang="en-US" dirty="0" err="1"/>
              <a:t>Mota</a:t>
            </a:r>
            <a:r>
              <a:rPr lang="en-US" dirty="0"/>
              <a:t>-Gómez and </a:t>
            </a:r>
            <a:r>
              <a:rPr lang="en-US" dirty="0" err="1"/>
              <a:t>Darío</a:t>
            </a:r>
            <a:r>
              <a:rPr lang="en-US" dirty="0"/>
              <a:t> G. </a:t>
            </a:r>
            <a:r>
              <a:rPr lang="en-US" dirty="0" err="1"/>
              <a:t>Lupiáñez</a:t>
            </a:r>
            <a:r>
              <a:rPr lang="en-US" dirty="0"/>
              <a:t>; Genes 2019, 10(6), 415.</a:t>
            </a:r>
          </a:p>
        </p:txBody>
      </p:sp>
    </p:spTree>
    <p:extLst>
      <p:ext uri="{BB962C8B-B14F-4D97-AF65-F5344CB8AC3E}">
        <p14:creationId xmlns:p14="http://schemas.microsoft.com/office/powerpoint/2010/main" val="74138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49663</TotalTime>
  <Words>2300</Words>
  <Application>Microsoft Macintosh PowerPoint</Application>
  <PresentationFormat>On-screen Show (16:9)</PresentationFormat>
  <Paragraphs>398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(body)</vt:lpstr>
      <vt:lpstr>Calibri Light</vt:lpstr>
      <vt:lpstr>Century Gothic (headings)</vt:lpstr>
      <vt:lpstr>Courier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Proximity Ligation captures ultra-long genomic contiguity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mueller@phasegenomics.com</dc:creator>
  <cp:lastModifiedBy>Shawn Sullivan</cp:lastModifiedBy>
  <cp:revision>288</cp:revision>
  <cp:lastPrinted>2018-02-06T17:56:19Z</cp:lastPrinted>
  <dcterms:created xsi:type="dcterms:W3CDTF">2017-10-10T14:03:51Z</dcterms:created>
  <dcterms:modified xsi:type="dcterms:W3CDTF">2020-07-23T05:38:33Z</dcterms:modified>
</cp:coreProperties>
</file>